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67"/>
  </p:notesMasterIdLst>
  <p:handoutMasterIdLst>
    <p:handoutMasterId r:id="rId68"/>
  </p:handoutMasterIdLst>
  <p:sldIdLst>
    <p:sldId id="461" r:id="rId2"/>
    <p:sldId id="477" r:id="rId3"/>
    <p:sldId id="481" r:id="rId4"/>
    <p:sldId id="482" r:id="rId5"/>
    <p:sldId id="502" r:id="rId6"/>
    <p:sldId id="483" r:id="rId7"/>
    <p:sldId id="480" r:id="rId8"/>
    <p:sldId id="484" r:id="rId9"/>
    <p:sldId id="503" r:id="rId10"/>
    <p:sldId id="504" r:id="rId11"/>
    <p:sldId id="485" r:id="rId12"/>
    <p:sldId id="486" r:id="rId13"/>
    <p:sldId id="505" r:id="rId14"/>
    <p:sldId id="506" r:id="rId15"/>
    <p:sldId id="507" r:id="rId16"/>
    <p:sldId id="487" r:id="rId17"/>
    <p:sldId id="508" r:id="rId18"/>
    <p:sldId id="509" r:id="rId19"/>
    <p:sldId id="510" r:id="rId20"/>
    <p:sldId id="488" r:id="rId21"/>
    <p:sldId id="489" r:id="rId22"/>
    <p:sldId id="511" r:id="rId23"/>
    <p:sldId id="512" r:id="rId24"/>
    <p:sldId id="526" r:id="rId25"/>
    <p:sldId id="513" r:id="rId26"/>
    <p:sldId id="490" r:id="rId27"/>
    <p:sldId id="514" r:id="rId28"/>
    <p:sldId id="515" r:id="rId29"/>
    <p:sldId id="527" r:id="rId30"/>
    <p:sldId id="528" r:id="rId31"/>
    <p:sldId id="491" r:id="rId32"/>
    <p:sldId id="529" r:id="rId33"/>
    <p:sldId id="546" r:id="rId34"/>
    <p:sldId id="530" r:id="rId35"/>
    <p:sldId id="548" r:id="rId36"/>
    <p:sldId id="520" r:id="rId37"/>
    <p:sldId id="531" r:id="rId38"/>
    <p:sldId id="522" r:id="rId39"/>
    <p:sldId id="523" r:id="rId40"/>
    <p:sldId id="524" r:id="rId41"/>
    <p:sldId id="525" r:id="rId42"/>
    <p:sldId id="549" r:id="rId43"/>
    <p:sldId id="532" r:id="rId44"/>
    <p:sldId id="493" r:id="rId45"/>
    <p:sldId id="494" r:id="rId46"/>
    <p:sldId id="495" r:id="rId47"/>
    <p:sldId id="496" r:id="rId48"/>
    <p:sldId id="492" r:id="rId49"/>
    <p:sldId id="533" r:id="rId50"/>
    <p:sldId id="534" r:id="rId51"/>
    <p:sldId id="478" r:id="rId52"/>
    <p:sldId id="501" r:id="rId53"/>
    <p:sldId id="535" r:id="rId54"/>
    <p:sldId id="536" r:id="rId55"/>
    <p:sldId id="547" r:id="rId56"/>
    <p:sldId id="537" r:id="rId57"/>
    <p:sldId id="538" r:id="rId58"/>
    <p:sldId id="539" r:id="rId59"/>
    <p:sldId id="540" r:id="rId60"/>
    <p:sldId id="541" r:id="rId61"/>
    <p:sldId id="542" r:id="rId62"/>
    <p:sldId id="497" r:id="rId63"/>
    <p:sldId id="543" r:id="rId64"/>
    <p:sldId id="544" r:id="rId65"/>
    <p:sldId id="459"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 id="2" name="Peter Bauer" initials="PB" lastIdx="1" clrIdx="1">
    <p:extLst>
      <p:ext uri="{19B8F6BF-5375-455C-9EA6-DF929625EA0E}">
        <p15:presenceInfo xmlns:p15="http://schemas.microsoft.com/office/powerpoint/2012/main" userId="bfd90b89559897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DD"/>
    <a:srgbClr val="7FCEED"/>
    <a:srgbClr val="FFFFFF"/>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6374" autoAdjust="0"/>
  </p:normalViewPr>
  <p:slideViewPr>
    <p:cSldViewPr snapToGrid="0">
      <p:cViewPr varScale="1">
        <p:scale>
          <a:sx n="114" d="100"/>
          <a:sy n="114" d="100"/>
        </p:scale>
        <p:origin x="1374" y="102"/>
      </p:cViewPr>
      <p:guideLst>
        <p:guide orient="horz" pos="2160"/>
        <p:guide pos="2880"/>
      </p:guideLst>
    </p:cSldViewPr>
  </p:slideViewPr>
  <p:outlineViewPr>
    <p:cViewPr>
      <p:scale>
        <a:sx n="33" d="100"/>
        <a:sy n="33" d="100"/>
      </p:scale>
      <p:origin x="0" y="-60162"/>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1/31/2020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1/31/2020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305874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3169557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11</a:t>
            </a:fld>
            <a:endParaRPr lang="en-US" dirty="0"/>
          </a:p>
        </p:txBody>
      </p:sp>
    </p:spTree>
    <p:extLst>
      <p:ext uri="{BB962C8B-B14F-4D97-AF65-F5344CB8AC3E}">
        <p14:creationId xmlns:p14="http://schemas.microsoft.com/office/powerpoint/2010/main" val="335199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2624926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13</a:t>
            </a:fld>
            <a:endParaRPr lang="en-US" dirty="0"/>
          </a:p>
        </p:txBody>
      </p:sp>
    </p:spTree>
    <p:extLst>
      <p:ext uri="{BB962C8B-B14F-4D97-AF65-F5344CB8AC3E}">
        <p14:creationId xmlns:p14="http://schemas.microsoft.com/office/powerpoint/2010/main" val="3321785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14</a:t>
            </a:fld>
            <a:endParaRPr lang="en-US" dirty="0"/>
          </a:p>
        </p:txBody>
      </p:sp>
    </p:spTree>
    <p:extLst>
      <p:ext uri="{BB962C8B-B14F-4D97-AF65-F5344CB8AC3E}">
        <p14:creationId xmlns:p14="http://schemas.microsoft.com/office/powerpoint/2010/main" val="58080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15</a:t>
            </a:fld>
            <a:endParaRPr lang="en-US" dirty="0"/>
          </a:p>
        </p:txBody>
      </p:sp>
    </p:spTree>
    <p:extLst>
      <p:ext uri="{BB962C8B-B14F-4D97-AF65-F5344CB8AC3E}">
        <p14:creationId xmlns:p14="http://schemas.microsoft.com/office/powerpoint/2010/main" val="256672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dirty="0"/>
          </a:p>
        </p:txBody>
      </p:sp>
    </p:spTree>
    <p:extLst>
      <p:ext uri="{BB962C8B-B14F-4D97-AF65-F5344CB8AC3E}">
        <p14:creationId xmlns:p14="http://schemas.microsoft.com/office/powerpoint/2010/main" val="267761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17</a:t>
            </a:fld>
            <a:endParaRPr lang="en-US" dirty="0"/>
          </a:p>
        </p:txBody>
      </p:sp>
    </p:spTree>
    <p:extLst>
      <p:ext uri="{BB962C8B-B14F-4D97-AF65-F5344CB8AC3E}">
        <p14:creationId xmlns:p14="http://schemas.microsoft.com/office/powerpoint/2010/main" val="543571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103502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117887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34360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20</a:t>
            </a:fld>
            <a:endParaRPr lang="en-US" dirty="0"/>
          </a:p>
        </p:txBody>
      </p:sp>
    </p:spTree>
    <p:extLst>
      <p:ext uri="{BB962C8B-B14F-4D97-AF65-F5344CB8AC3E}">
        <p14:creationId xmlns:p14="http://schemas.microsoft.com/office/powerpoint/2010/main" val="3135309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dirty="0"/>
          </a:p>
        </p:txBody>
      </p:sp>
    </p:spTree>
    <p:extLst>
      <p:ext uri="{BB962C8B-B14F-4D97-AF65-F5344CB8AC3E}">
        <p14:creationId xmlns:p14="http://schemas.microsoft.com/office/powerpoint/2010/main" val="1813674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22</a:t>
            </a:fld>
            <a:endParaRPr lang="en-US" dirty="0"/>
          </a:p>
        </p:txBody>
      </p:sp>
    </p:spTree>
    <p:extLst>
      <p:ext uri="{BB962C8B-B14F-4D97-AF65-F5344CB8AC3E}">
        <p14:creationId xmlns:p14="http://schemas.microsoft.com/office/powerpoint/2010/main" val="3094271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23</a:t>
            </a:fld>
            <a:endParaRPr lang="en-US" dirty="0"/>
          </a:p>
        </p:txBody>
      </p:sp>
    </p:spTree>
    <p:extLst>
      <p:ext uri="{BB962C8B-B14F-4D97-AF65-F5344CB8AC3E}">
        <p14:creationId xmlns:p14="http://schemas.microsoft.com/office/powerpoint/2010/main" val="621375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24</a:t>
            </a:fld>
            <a:endParaRPr lang="en-US" dirty="0"/>
          </a:p>
        </p:txBody>
      </p:sp>
    </p:spTree>
    <p:extLst>
      <p:ext uri="{BB962C8B-B14F-4D97-AF65-F5344CB8AC3E}">
        <p14:creationId xmlns:p14="http://schemas.microsoft.com/office/powerpoint/2010/main" val="4126813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25</a:t>
            </a:fld>
            <a:endParaRPr lang="en-US" dirty="0"/>
          </a:p>
        </p:txBody>
      </p:sp>
    </p:spTree>
    <p:extLst>
      <p:ext uri="{BB962C8B-B14F-4D97-AF65-F5344CB8AC3E}">
        <p14:creationId xmlns:p14="http://schemas.microsoft.com/office/powerpoint/2010/main" val="1448495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2237910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27</a:t>
            </a:fld>
            <a:endParaRPr lang="en-US" dirty="0"/>
          </a:p>
        </p:txBody>
      </p:sp>
    </p:spTree>
    <p:extLst>
      <p:ext uri="{BB962C8B-B14F-4D97-AF65-F5344CB8AC3E}">
        <p14:creationId xmlns:p14="http://schemas.microsoft.com/office/powerpoint/2010/main" val="1566792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28</a:t>
            </a:fld>
            <a:endParaRPr lang="en-US" dirty="0"/>
          </a:p>
        </p:txBody>
      </p:sp>
    </p:spTree>
    <p:extLst>
      <p:ext uri="{BB962C8B-B14F-4D97-AF65-F5344CB8AC3E}">
        <p14:creationId xmlns:p14="http://schemas.microsoft.com/office/powerpoint/2010/main" val="33829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29</a:t>
            </a:fld>
            <a:endParaRPr lang="en-US" dirty="0"/>
          </a:p>
        </p:txBody>
      </p:sp>
    </p:spTree>
    <p:extLst>
      <p:ext uri="{BB962C8B-B14F-4D97-AF65-F5344CB8AC3E}">
        <p14:creationId xmlns:p14="http://schemas.microsoft.com/office/powerpoint/2010/main" val="29485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a:t>
            </a:fld>
            <a:endParaRPr lang="en-US" dirty="0"/>
          </a:p>
        </p:txBody>
      </p:sp>
    </p:spTree>
    <p:extLst>
      <p:ext uri="{BB962C8B-B14F-4D97-AF65-F5344CB8AC3E}">
        <p14:creationId xmlns:p14="http://schemas.microsoft.com/office/powerpoint/2010/main" val="2549213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30</a:t>
            </a:fld>
            <a:endParaRPr lang="en-US" dirty="0"/>
          </a:p>
        </p:txBody>
      </p:sp>
    </p:spTree>
    <p:extLst>
      <p:ext uri="{BB962C8B-B14F-4D97-AF65-F5344CB8AC3E}">
        <p14:creationId xmlns:p14="http://schemas.microsoft.com/office/powerpoint/2010/main" val="3288483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31</a:t>
            </a:fld>
            <a:endParaRPr lang="en-US" dirty="0"/>
          </a:p>
        </p:txBody>
      </p:sp>
    </p:spTree>
    <p:extLst>
      <p:ext uri="{BB962C8B-B14F-4D97-AF65-F5344CB8AC3E}">
        <p14:creationId xmlns:p14="http://schemas.microsoft.com/office/powerpoint/2010/main" val="37804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32</a:t>
            </a:fld>
            <a:endParaRPr lang="en-US" dirty="0"/>
          </a:p>
        </p:txBody>
      </p:sp>
    </p:spTree>
    <p:extLst>
      <p:ext uri="{BB962C8B-B14F-4D97-AF65-F5344CB8AC3E}">
        <p14:creationId xmlns:p14="http://schemas.microsoft.com/office/powerpoint/2010/main" val="97996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33</a:t>
            </a:fld>
            <a:endParaRPr lang="en-US" dirty="0"/>
          </a:p>
        </p:txBody>
      </p:sp>
    </p:spTree>
    <p:extLst>
      <p:ext uri="{BB962C8B-B14F-4D97-AF65-F5344CB8AC3E}">
        <p14:creationId xmlns:p14="http://schemas.microsoft.com/office/powerpoint/2010/main" val="4094674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34</a:t>
            </a:fld>
            <a:endParaRPr lang="en-US" dirty="0"/>
          </a:p>
        </p:txBody>
      </p:sp>
    </p:spTree>
    <p:extLst>
      <p:ext uri="{BB962C8B-B14F-4D97-AF65-F5344CB8AC3E}">
        <p14:creationId xmlns:p14="http://schemas.microsoft.com/office/powerpoint/2010/main" val="216823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35</a:t>
            </a:fld>
            <a:endParaRPr lang="en-US" dirty="0"/>
          </a:p>
        </p:txBody>
      </p:sp>
    </p:spTree>
    <p:extLst>
      <p:ext uri="{BB962C8B-B14F-4D97-AF65-F5344CB8AC3E}">
        <p14:creationId xmlns:p14="http://schemas.microsoft.com/office/powerpoint/2010/main" val="3057220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36</a:t>
            </a:fld>
            <a:endParaRPr lang="en-US" dirty="0"/>
          </a:p>
        </p:txBody>
      </p:sp>
    </p:spTree>
    <p:extLst>
      <p:ext uri="{BB962C8B-B14F-4D97-AF65-F5344CB8AC3E}">
        <p14:creationId xmlns:p14="http://schemas.microsoft.com/office/powerpoint/2010/main" val="262152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37</a:t>
            </a:fld>
            <a:endParaRPr lang="en-US" dirty="0"/>
          </a:p>
        </p:txBody>
      </p:sp>
    </p:spTree>
    <p:extLst>
      <p:ext uri="{BB962C8B-B14F-4D97-AF65-F5344CB8AC3E}">
        <p14:creationId xmlns:p14="http://schemas.microsoft.com/office/powerpoint/2010/main" val="1002331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38</a:t>
            </a:fld>
            <a:endParaRPr lang="en-US" dirty="0"/>
          </a:p>
        </p:txBody>
      </p:sp>
    </p:spTree>
    <p:extLst>
      <p:ext uri="{BB962C8B-B14F-4D97-AF65-F5344CB8AC3E}">
        <p14:creationId xmlns:p14="http://schemas.microsoft.com/office/powerpoint/2010/main" val="4005038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39</a:t>
            </a:fld>
            <a:endParaRPr lang="en-US" dirty="0"/>
          </a:p>
        </p:txBody>
      </p:sp>
    </p:spTree>
    <p:extLst>
      <p:ext uri="{BB962C8B-B14F-4D97-AF65-F5344CB8AC3E}">
        <p14:creationId xmlns:p14="http://schemas.microsoft.com/office/powerpoint/2010/main" val="62209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a:t>
            </a:fld>
            <a:endParaRPr lang="en-US" dirty="0"/>
          </a:p>
        </p:txBody>
      </p:sp>
    </p:spTree>
    <p:extLst>
      <p:ext uri="{BB962C8B-B14F-4D97-AF65-F5344CB8AC3E}">
        <p14:creationId xmlns:p14="http://schemas.microsoft.com/office/powerpoint/2010/main" val="4240931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40</a:t>
            </a:fld>
            <a:endParaRPr lang="en-US" dirty="0"/>
          </a:p>
        </p:txBody>
      </p:sp>
    </p:spTree>
    <p:extLst>
      <p:ext uri="{BB962C8B-B14F-4D97-AF65-F5344CB8AC3E}">
        <p14:creationId xmlns:p14="http://schemas.microsoft.com/office/powerpoint/2010/main" val="3827045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41</a:t>
            </a:fld>
            <a:endParaRPr lang="en-US" dirty="0"/>
          </a:p>
        </p:txBody>
      </p:sp>
    </p:spTree>
    <p:extLst>
      <p:ext uri="{BB962C8B-B14F-4D97-AF65-F5344CB8AC3E}">
        <p14:creationId xmlns:p14="http://schemas.microsoft.com/office/powerpoint/2010/main" val="4168393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42</a:t>
            </a:fld>
            <a:endParaRPr lang="en-US" dirty="0"/>
          </a:p>
        </p:txBody>
      </p:sp>
    </p:spTree>
    <p:extLst>
      <p:ext uri="{BB962C8B-B14F-4D97-AF65-F5344CB8AC3E}">
        <p14:creationId xmlns:p14="http://schemas.microsoft.com/office/powerpoint/2010/main" val="325119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43</a:t>
            </a:fld>
            <a:endParaRPr lang="en-US" dirty="0"/>
          </a:p>
        </p:txBody>
      </p:sp>
    </p:spTree>
    <p:extLst>
      <p:ext uri="{BB962C8B-B14F-4D97-AF65-F5344CB8AC3E}">
        <p14:creationId xmlns:p14="http://schemas.microsoft.com/office/powerpoint/2010/main" val="1252417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44</a:t>
            </a:fld>
            <a:endParaRPr lang="en-US" dirty="0"/>
          </a:p>
        </p:txBody>
      </p:sp>
    </p:spTree>
    <p:extLst>
      <p:ext uri="{BB962C8B-B14F-4D97-AF65-F5344CB8AC3E}">
        <p14:creationId xmlns:p14="http://schemas.microsoft.com/office/powerpoint/2010/main" val="2127029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45</a:t>
            </a:fld>
            <a:endParaRPr lang="en-US" dirty="0"/>
          </a:p>
        </p:txBody>
      </p:sp>
    </p:spTree>
    <p:extLst>
      <p:ext uri="{BB962C8B-B14F-4D97-AF65-F5344CB8AC3E}">
        <p14:creationId xmlns:p14="http://schemas.microsoft.com/office/powerpoint/2010/main" val="2526779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46</a:t>
            </a:fld>
            <a:endParaRPr lang="en-US" dirty="0"/>
          </a:p>
        </p:txBody>
      </p:sp>
    </p:spTree>
    <p:extLst>
      <p:ext uri="{BB962C8B-B14F-4D97-AF65-F5344CB8AC3E}">
        <p14:creationId xmlns:p14="http://schemas.microsoft.com/office/powerpoint/2010/main" val="37793779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47</a:t>
            </a:fld>
            <a:endParaRPr lang="en-US" dirty="0"/>
          </a:p>
        </p:txBody>
      </p:sp>
    </p:spTree>
    <p:extLst>
      <p:ext uri="{BB962C8B-B14F-4D97-AF65-F5344CB8AC3E}">
        <p14:creationId xmlns:p14="http://schemas.microsoft.com/office/powerpoint/2010/main" val="1993397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48</a:t>
            </a:fld>
            <a:endParaRPr lang="en-US" dirty="0"/>
          </a:p>
        </p:txBody>
      </p:sp>
    </p:spTree>
    <p:extLst>
      <p:ext uri="{BB962C8B-B14F-4D97-AF65-F5344CB8AC3E}">
        <p14:creationId xmlns:p14="http://schemas.microsoft.com/office/powerpoint/2010/main" val="1396326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49</a:t>
            </a:fld>
            <a:endParaRPr lang="en-US" dirty="0"/>
          </a:p>
        </p:txBody>
      </p:sp>
    </p:spTree>
    <p:extLst>
      <p:ext uri="{BB962C8B-B14F-4D97-AF65-F5344CB8AC3E}">
        <p14:creationId xmlns:p14="http://schemas.microsoft.com/office/powerpoint/2010/main" val="2735339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a:t>
            </a:fld>
            <a:endParaRPr lang="en-US" dirty="0"/>
          </a:p>
        </p:txBody>
      </p:sp>
    </p:spTree>
    <p:extLst>
      <p:ext uri="{BB962C8B-B14F-4D97-AF65-F5344CB8AC3E}">
        <p14:creationId xmlns:p14="http://schemas.microsoft.com/office/powerpoint/2010/main" val="11053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50</a:t>
            </a:fld>
            <a:endParaRPr lang="en-US" dirty="0"/>
          </a:p>
        </p:txBody>
      </p:sp>
    </p:spTree>
    <p:extLst>
      <p:ext uri="{BB962C8B-B14F-4D97-AF65-F5344CB8AC3E}">
        <p14:creationId xmlns:p14="http://schemas.microsoft.com/office/powerpoint/2010/main" val="4067384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51</a:t>
            </a:fld>
            <a:endParaRPr lang="en-US" dirty="0"/>
          </a:p>
        </p:txBody>
      </p:sp>
    </p:spTree>
    <p:extLst>
      <p:ext uri="{BB962C8B-B14F-4D97-AF65-F5344CB8AC3E}">
        <p14:creationId xmlns:p14="http://schemas.microsoft.com/office/powerpoint/2010/main" val="3305450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52</a:t>
            </a:fld>
            <a:endParaRPr lang="en-US" dirty="0"/>
          </a:p>
        </p:txBody>
      </p:sp>
    </p:spTree>
    <p:extLst>
      <p:ext uri="{BB962C8B-B14F-4D97-AF65-F5344CB8AC3E}">
        <p14:creationId xmlns:p14="http://schemas.microsoft.com/office/powerpoint/2010/main" val="2745149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53</a:t>
            </a:fld>
            <a:endParaRPr lang="en-US" dirty="0"/>
          </a:p>
        </p:txBody>
      </p:sp>
    </p:spTree>
    <p:extLst>
      <p:ext uri="{BB962C8B-B14F-4D97-AF65-F5344CB8AC3E}">
        <p14:creationId xmlns:p14="http://schemas.microsoft.com/office/powerpoint/2010/main" val="2472285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54</a:t>
            </a:fld>
            <a:endParaRPr lang="en-US" dirty="0"/>
          </a:p>
        </p:txBody>
      </p:sp>
    </p:spTree>
    <p:extLst>
      <p:ext uri="{BB962C8B-B14F-4D97-AF65-F5344CB8AC3E}">
        <p14:creationId xmlns:p14="http://schemas.microsoft.com/office/powerpoint/2010/main" val="238723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55</a:t>
            </a:fld>
            <a:endParaRPr lang="en-US" dirty="0"/>
          </a:p>
        </p:txBody>
      </p:sp>
    </p:spTree>
    <p:extLst>
      <p:ext uri="{BB962C8B-B14F-4D97-AF65-F5344CB8AC3E}">
        <p14:creationId xmlns:p14="http://schemas.microsoft.com/office/powerpoint/2010/main" val="344189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56</a:t>
            </a:fld>
            <a:endParaRPr lang="en-US" dirty="0"/>
          </a:p>
        </p:txBody>
      </p:sp>
    </p:spTree>
    <p:extLst>
      <p:ext uri="{BB962C8B-B14F-4D97-AF65-F5344CB8AC3E}">
        <p14:creationId xmlns:p14="http://schemas.microsoft.com/office/powerpoint/2010/main" val="540392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57</a:t>
            </a:fld>
            <a:endParaRPr lang="en-US" dirty="0"/>
          </a:p>
        </p:txBody>
      </p:sp>
    </p:spTree>
    <p:extLst>
      <p:ext uri="{BB962C8B-B14F-4D97-AF65-F5344CB8AC3E}">
        <p14:creationId xmlns:p14="http://schemas.microsoft.com/office/powerpoint/2010/main" val="1903804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58</a:t>
            </a:fld>
            <a:endParaRPr lang="en-US" dirty="0"/>
          </a:p>
        </p:txBody>
      </p:sp>
    </p:spTree>
    <p:extLst>
      <p:ext uri="{BB962C8B-B14F-4D97-AF65-F5344CB8AC3E}">
        <p14:creationId xmlns:p14="http://schemas.microsoft.com/office/powerpoint/2010/main" val="3196523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59</a:t>
            </a:fld>
            <a:endParaRPr lang="en-US" dirty="0"/>
          </a:p>
        </p:txBody>
      </p:sp>
    </p:spTree>
    <p:extLst>
      <p:ext uri="{BB962C8B-B14F-4D97-AF65-F5344CB8AC3E}">
        <p14:creationId xmlns:p14="http://schemas.microsoft.com/office/powerpoint/2010/main" val="143285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3859039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60</a:t>
            </a:fld>
            <a:endParaRPr lang="en-US" dirty="0"/>
          </a:p>
        </p:txBody>
      </p:sp>
    </p:spTree>
    <p:extLst>
      <p:ext uri="{BB962C8B-B14F-4D97-AF65-F5344CB8AC3E}">
        <p14:creationId xmlns:p14="http://schemas.microsoft.com/office/powerpoint/2010/main" val="40186197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61</a:t>
            </a:fld>
            <a:endParaRPr lang="en-US" dirty="0"/>
          </a:p>
        </p:txBody>
      </p:sp>
    </p:spTree>
    <p:extLst>
      <p:ext uri="{BB962C8B-B14F-4D97-AF65-F5344CB8AC3E}">
        <p14:creationId xmlns:p14="http://schemas.microsoft.com/office/powerpoint/2010/main" val="888672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62</a:t>
            </a:fld>
            <a:endParaRPr lang="en-US" dirty="0"/>
          </a:p>
        </p:txBody>
      </p:sp>
    </p:spTree>
    <p:extLst>
      <p:ext uri="{BB962C8B-B14F-4D97-AF65-F5344CB8AC3E}">
        <p14:creationId xmlns:p14="http://schemas.microsoft.com/office/powerpoint/2010/main" val="3797293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63</a:t>
            </a:fld>
            <a:endParaRPr lang="en-US" dirty="0"/>
          </a:p>
        </p:txBody>
      </p:sp>
    </p:spTree>
    <p:extLst>
      <p:ext uri="{BB962C8B-B14F-4D97-AF65-F5344CB8AC3E}">
        <p14:creationId xmlns:p14="http://schemas.microsoft.com/office/powerpoint/2010/main" val="2797269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64</a:t>
            </a:fld>
            <a:endParaRPr lang="en-US" dirty="0"/>
          </a:p>
        </p:txBody>
      </p:sp>
    </p:spTree>
    <p:extLst>
      <p:ext uri="{BB962C8B-B14F-4D97-AF65-F5344CB8AC3E}">
        <p14:creationId xmlns:p14="http://schemas.microsoft.com/office/powerpoint/2010/main" val="32256778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65</a:t>
            </a:fld>
            <a:endParaRPr lang="en-US" dirty="0"/>
          </a:p>
        </p:txBody>
      </p:sp>
    </p:spTree>
    <p:extLst>
      <p:ext uri="{BB962C8B-B14F-4D97-AF65-F5344CB8AC3E}">
        <p14:creationId xmlns:p14="http://schemas.microsoft.com/office/powerpoint/2010/main" val="352412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2065961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292471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9</a:t>
            </a:fld>
            <a:endParaRPr lang="en-US" dirty="0"/>
          </a:p>
        </p:txBody>
      </p:sp>
    </p:spTree>
    <p:extLst>
      <p:ext uri="{BB962C8B-B14F-4D97-AF65-F5344CB8AC3E}">
        <p14:creationId xmlns:p14="http://schemas.microsoft.com/office/powerpoint/2010/main" val="2734063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6"/>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C283-F536-42B1-A1E3-F76FF8BA1890}"/>
              </a:ext>
            </a:extLst>
          </p:cNvPr>
          <p:cNvSpPr>
            <a:spLocks noGrp="1"/>
          </p:cNvSpPr>
          <p:nvPr>
            <p:ph type="sldNum" sz="quarter" idx="12"/>
          </p:nvPr>
        </p:nvSpPr>
        <p:spPr/>
        <p:txBody>
          <a:bodyPr/>
          <a:lstStyle/>
          <a:p>
            <a:fld id="{A8160BDD-7155-D744-B749-9730458604AD}" type="slidenum">
              <a:rPr lang="en-US" smtClean="0"/>
              <a:t>1</a:t>
            </a:fld>
            <a:endParaRPr lang="en-US" dirty="0"/>
          </a:p>
        </p:txBody>
      </p:sp>
      <p:sp>
        <p:nvSpPr>
          <p:cNvPr id="6" name="Content Placeholder 5">
            <a:extLst>
              <a:ext uri="{FF2B5EF4-FFF2-40B4-BE49-F238E27FC236}">
                <a16:creationId xmlns:a16="http://schemas.microsoft.com/office/drawing/2014/main" id="{C0A0546D-9B02-42D7-8969-2E87BD060EF5}"/>
              </a:ext>
            </a:extLst>
          </p:cNvPr>
          <p:cNvSpPr>
            <a:spLocks noGrp="1"/>
          </p:cNvSpPr>
          <p:nvPr>
            <p:ph idx="1"/>
          </p:nvPr>
        </p:nvSpPr>
        <p:spPr/>
        <p:txBody>
          <a:bodyPr/>
          <a:lstStyle/>
          <a:p>
            <a:r>
              <a:rPr lang="en-US" dirty="0"/>
              <a:t>Collect the Dataset</a:t>
            </a:r>
          </a:p>
          <a:p>
            <a:r>
              <a:rPr lang="en-US" dirty="0"/>
              <a:t>Analyze the Dataset to Gain Insights</a:t>
            </a:r>
          </a:p>
          <a:p>
            <a:r>
              <a:rPr lang="en-US" dirty="0"/>
              <a:t>Use Visualizations to Analyze Data</a:t>
            </a:r>
          </a:p>
          <a:p>
            <a:r>
              <a:rPr lang="en-US" dirty="0"/>
              <a:t>Prepare Data</a:t>
            </a:r>
          </a:p>
        </p:txBody>
      </p:sp>
      <p:sp>
        <p:nvSpPr>
          <p:cNvPr id="5" name="Title 4">
            <a:extLst>
              <a:ext uri="{FF2B5EF4-FFF2-40B4-BE49-F238E27FC236}">
                <a16:creationId xmlns:a16="http://schemas.microsoft.com/office/drawing/2014/main" id="{A6112236-7F32-4E9B-8EE0-F1C71B8CB4EE}"/>
              </a:ext>
            </a:extLst>
          </p:cNvPr>
          <p:cNvSpPr>
            <a:spLocks noGrp="1"/>
          </p:cNvSpPr>
          <p:nvPr>
            <p:ph type="title"/>
          </p:nvPr>
        </p:nvSpPr>
        <p:spPr/>
        <p:txBody>
          <a:bodyPr/>
          <a:lstStyle/>
          <a:p>
            <a:r>
              <a:rPr lang="en-US" dirty="0"/>
              <a:t>Collecting and Refining the Dataset</a:t>
            </a:r>
          </a:p>
        </p:txBody>
      </p:sp>
    </p:spTree>
    <p:extLst>
      <p:ext uri="{BB962C8B-B14F-4D97-AF65-F5344CB8AC3E}">
        <p14:creationId xmlns:p14="http://schemas.microsoft.com/office/powerpoint/2010/main" val="2405063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BE5AEE-1F11-4F2D-A929-368E7D6ABF2B}"/>
              </a:ext>
            </a:extLst>
          </p:cNvPr>
          <p:cNvSpPr>
            <a:spLocks noGrp="1"/>
          </p:cNvSpPr>
          <p:nvPr>
            <p:ph type="sldNum" sz="quarter" idx="12"/>
          </p:nvPr>
        </p:nvSpPr>
        <p:spPr/>
        <p:txBody>
          <a:bodyPr/>
          <a:lstStyle/>
          <a:p>
            <a:fld id="{A8160BDD-7155-D744-B749-9730458604AD}" type="slidenum">
              <a:rPr lang="en-US" smtClean="0"/>
              <a:pPr/>
              <a:t>10</a:t>
            </a:fld>
            <a:endParaRPr lang="en-US" dirty="0"/>
          </a:p>
        </p:txBody>
      </p:sp>
      <p:sp>
        <p:nvSpPr>
          <p:cNvPr id="3" name="Content Placeholder 2">
            <a:extLst>
              <a:ext uri="{FF2B5EF4-FFF2-40B4-BE49-F238E27FC236}">
                <a16:creationId xmlns:a16="http://schemas.microsoft.com/office/drawing/2014/main" id="{CECBB3E4-2615-4D29-A567-E567AB74B98E}"/>
              </a:ext>
            </a:extLst>
          </p:cNvPr>
          <p:cNvSpPr>
            <a:spLocks noGrp="1"/>
          </p:cNvSpPr>
          <p:nvPr>
            <p:ph idx="1"/>
          </p:nvPr>
        </p:nvSpPr>
        <p:spPr/>
        <p:txBody>
          <a:bodyPr/>
          <a:lstStyle/>
          <a:p>
            <a:r>
              <a:rPr lang="en-US" dirty="0"/>
              <a:t>You are developing a real estate pricing tool for CapitalR Real Estate company.</a:t>
            </a:r>
          </a:p>
          <a:p>
            <a:r>
              <a:rPr lang="en-US" dirty="0"/>
              <a:t>You have proposed a model that will:</a:t>
            </a:r>
          </a:p>
          <a:p>
            <a:pPr lvl="1"/>
            <a:r>
              <a:rPr lang="en-US" dirty="0"/>
              <a:t>Be trained using attributes such as the size of the home, </a:t>
            </a:r>
            <a:br>
              <a:rPr lang="en-US" dirty="0"/>
            </a:br>
            <a:r>
              <a:rPr lang="en-US" dirty="0"/>
              <a:t>the number of bathrooms and bedrooms, and location</a:t>
            </a:r>
          </a:p>
          <a:p>
            <a:pPr lvl="1"/>
            <a:r>
              <a:rPr lang="en-US" dirty="0"/>
              <a:t>Output the house’s price (the dependent variable)</a:t>
            </a:r>
          </a:p>
          <a:p>
            <a:pPr lvl="1"/>
            <a:r>
              <a:rPr lang="en-US" dirty="0"/>
              <a:t>Determine (predict) the price through multiple inputs (independent variables)</a:t>
            </a:r>
          </a:p>
          <a:p>
            <a:pPr lvl="1"/>
            <a:r>
              <a:rPr lang="en-US" dirty="0"/>
              <a:t>Use regression </a:t>
            </a:r>
          </a:p>
          <a:p>
            <a:r>
              <a:rPr lang="en-US" dirty="0"/>
              <a:t>You have found a dataset you can use to train the machine learning model.</a:t>
            </a:r>
          </a:p>
          <a:p>
            <a:pPr lvl="1"/>
            <a:r>
              <a:rPr lang="en-US" dirty="0"/>
              <a:t>CSV file</a:t>
            </a:r>
          </a:p>
          <a:p>
            <a:pPr lvl="1"/>
            <a:r>
              <a:rPr lang="en-US" dirty="0"/>
              <a:t>Contains more than 20,000 real estate transactions</a:t>
            </a:r>
          </a:p>
          <a:p>
            <a:pPr lvl="1"/>
            <a:r>
              <a:rPr lang="en-US" dirty="0"/>
              <a:t>King County, Washington</a:t>
            </a:r>
          </a:p>
          <a:p>
            <a:r>
              <a:rPr lang="en-US" dirty="0"/>
              <a:t>Before you start writing code to load this dataset in Python for analysis and manipulation, you will preview the contents of the data file.</a:t>
            </a:r>
          </a:p>
        </p:txBody>
      </p:sp>
      <p:sp>
        <p:nvSpPr>
          <p:cNvPr id="4" name="Title 3">
            <a:extLst>
              <a:ext uri="{FF2B5EF4-FFF2-40B4-BE49-F238E27FC236}">
                <a16:creationId xmlns:a16="http://schemas.microsoft.com/office/drawing/2014/main" id="{08486847-4B4E-46CD-97E6-4BFD6C811C84}"/>
              </a:ext>
            </a:extLst>
          </p:cNvPr>
          <p:cNvSpPr>
            <a:spLocks noGrp="1"/>
          </p:cNvSpPr>
          <p:nvPr>
            <p:ph type="title"/>
          </p:nvPr>
        </p:nvSpPr>
        <p:spPr/>
        <p:txBody>
          <a:bodyPr/>
          <a:lstStyle/>
          <a:p>
            <a:r>
              <a:rPr lang="en-US" dirty="0"/>
              <a:t>Activity: Examining the Structure of a Machine Learning Dataset</a:t>
            </a:r>
          </a:p>
        </p:txBody>
      </p:sp>
    </p:spTree>
    <p:extLst>
      <p:ext uri="{BB962C8B-B14F-4D97-AF65-F5344CB8AC3E}">
        <p14:creationId xmlns:p14="http://schemas.microsoft.com/office/powerpoint/2010/main" val="73064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742A19-D7DC-439D-B1BE-EF14A68423F5}"/>
              </a:ext>
            </a:extLst>
          </p:cNvPr>
          <p:cNvSpPr>
            <a:spLocks noGrp="1"/>
          </p:cNvSpPr>
          <p:nvPr>
            <p:ph type="sldNum" sz="quarter" idx="12"/>
          </p:nvPr>
        </p:nvSpPr>
        <p:spPr>
          <a:xfrm>
            <a:off x="6820584" y="6445470"/>
            <a:ext cx="2133600" cy="365125"/>
          </a:xfrm>
        </p:spPr>
        <p:txBody>
          <a:bodyPr/>
          <a:lstStyle/>
          <a:p>
            <a:fld id="{A8160BDD-7155-D744-B749-9730458604AD}" type="slidenum">
              <a:rPr lang="en-US" smtClean="0"/>
              <a:pPr/>
              <a:t>11</a:t>
            </a:fld>
            <a:endParaRPr lang="en-US" dirty="0"/>
          </a:p>
        </p:txBody>
      </p:sp>
      <p:sp>
        <p:nvSpPr>
          <p:cNvPr id="3" name="Content Placeholder 2">
            <a:extLst>
              <a:ext uri="{FF2B5EF4-FFF2-40B4-BE49-F238E27FC236}">
                <a16:creationId xmlns:a16="http://schemas.microsoft.com/office/drawing/2014/main" id="{2523FB90-AC1D-4C80-A50F-DA2387337D30}"/>
              </a:ext>
            </a:extLst>
          </p:cNvPr>
          <p:cNvSpPr>
            <a:spLocks noGrp="1"/>
          </p:cNvSpPr>
          <p:nvPr>
            <p:ph idx="1"/>
          </p:nvPr>
        </p:nvSpPr>
        <p:spPr>
          <a:xfrm>
            <a:off x="259480" y="1182706"/>
            <a:ext cx="8321344" cy="2375309"/>
          </a:xfrm>
        </p:spPr>
        <p:txBody>
          <a:bodyPr/>
          <a:lstStyle/>
          <a:p>
            <a:r>
              <a:rPr lang="en-US" dirty="0"/>
              <a:t>Even when original data sources are clean, problems may be introduced when data from different sources are combined.</a:t>
            </a:r>
          </a:p>
          <a:p>
            <a:pPr lvl="1"/>
            <a:r>
              <a:rPr lang="en-US" dirty="0"/>
              <a:t>Different databases may use different schemas to organize data.</a:t>
            </a:r>
          </a:p>
          <a:p>
            <a:pPr lvl="1"/>
            <a:r>
              <a:rPr lang="en-US" dirty="0"/>
              <a:t>Columns may be named differently.</a:t>
            </a:r>
          </a:p>
          <a:p>
            <a:pPr lvl="1"/>
            <a:r>
              <a:rPr lang="en-US" dirty="0"/>
              <a:t>Data values may be represented by different data types or encoding schemes.</a:t>
            </a:r>
          </a:p>
          <a:p>
            <a:pPr lvl="1"/>
            <a:r>
              <a:rPr lang="en-US" dirty="0"/>
              <a:t>Records may overlap or contain duplicate data.</a:t>
            </a:r>
          </a:p>
          <a:p>
            <a:r>
              <a:rPr lang="en-US" dirty="0"/>
              <a:t>Perform ETL to resolve these problems before you use the data in ML.</a:t>
            </a:r>
          </a:p>
          <a:p>
            <a:pPr lvl="1"/>
            <a:r>
              <a:rPr lang="en-US" b="1" dirty="0"/>
              <a:t>Extract</a:t>
            </a:r>
            <a:r>
              <a:rPr lang="en-US" dirty="0"/>
              <a:t>—Pull data from various sources</a:t>
            </a:r>
          </a:p>
          <a:p>
            <a:pPr lvl="1"/>
            <a:r>
              <a:rPr lang="en-US" b="1" dirty="0"/>
              <a:t>Transform</a:t>
            </a:r>
            <a:r>
              <a:rPr lang="en-US" dirty="0"/>
              <a:t>—Convert into a proper and </a:t>
            </a:r>
            <a:br>
              <a:rPr lang="en-US" dirty="0"/>
            </a:br>
            <a:r>
              <a:rPr lang="en-US" dirty="0"/>
              <a:t>uniform storage format or structure</a:t>
            </a:r>
          </a:p>
          <a:p>
            <a:pPr lvl="1"/>
            <a:r>
              <a:rPr lang="en-US" b="1" dirty="0"/>
              <a:t>Load</a:t>
            </a:r>
            <a:r>
              <a:rPr lang="en-US" dirty="0"/>
              <a:t>—Insert into the destination where it will </a:t>
            </a:r>
            <a:br>
              <a:rPr lang="en-US" dirty="0"/>
            </a:br>
            <a:r>
              <a:rPr lang="en-US" dirty="0"/>
              <a:t>be stored for later modeling</a:t>
            </a:r>
          </a:p>
          <a:p>
            <a:endParaRPr lang="en-US" dirty="0"/>
          </a:p>
          <a:p>
            <a:endParaRPr lang="en-US" dirty="0"/>
          </a:p>
          <a:p>
            <a:endParaRPr lang="en-US" dirty="0"/>
          </a:p>
          <a:p>
            <a:endParaRPr lang="en-US" dirty="0"/>
          </a:p>
        </p:txBody>
      </p:sp>
      <p:sp>
        <p:nvSpPr>
          <p:cNvPr id="4" name="Title 3">
            <a:extLst>
              <a:ext uri="{FF2B5EF4-FFF2-40B4-BE49-F238E27FC236}">
                <a16:creationId xmlns:a16="http://schemas.microsoft.com/office/drawing/2014/main" id="{38550C68-F14D-45A5-87BD-E09F246179F2}"/>
              </a:ext>
            </a:extLst>
          </p:cNvPr>
          <p:cNvSpPr>
            <a:spLocks noGrp="1"/>
          </p:cNvSpPr>
          <p:nvPr>
            <p:ph type="title"/>
          </p:nvPr>
        </p:nvSpPr>
        <p:spPr/>
        <p:txBody>
          <a:bodyPr/>
          <a:lstStyle/>
          <a:p>
            <a:r>
              <a:rPr lang="en-US" dirty="0"/>
              <a:t>Extract, Transform, and Load (ETL)</a:t>
            </a:r>
          </a:p>
        </p:txBody>
      </p:sp>
      <p:grpSp>
        <p:nvGrpSpPr>
          <p:cNvPr id="28" name="Group 27">
            <a:extLst>
              <a:ext uri="{FF2B5EF4-FFF2-40B4-BE49-F238E27FC236}">
                <a16:creationId xmlns:a16="http://schemas.microsoft.com/office/drawing/2014/main" id="{19CB1D80-E65E-433B-BE14-3A94B50089AA}"/>
              </a:ext>
            </a:extLst>
          </p:cNvPr>
          <p:cNvGrpSpPr/>
          <p:nvPr/>
        </p:nvGrpSpPr>
        <p:grpSpPr>
          <a:xfrm>
            <a:off x="4239563" y="3558015"/>
            <a:ext cx="4780987" cy="3153832"/>
            <a:chOff x="4311983" y="3642611"/>
            <a:chExt cx="4832016" cy="3215390"/>
          </a:xfrm>
        </p:grpSpPr>
        <p:pic>
          <p:nvPicPr>
            <p:cNvPr id="5" name="Picture 4">
              <a:extLst>
                <a:ext uri="{FF2B5EF4-FFF2-40B4-BE49-F238E27FC236}">
                  <a16:creationId xmlns:a16="http://schemas.microsoft.com/office/drawing/2014/main" id="{A4C8F6D1-10BC-4E42-AEF8-C642EF27E337}"/>
                </a:ext>
              </a:extLst>
            </p:cNvPr>
            <p:cNvPicPr>
              <a:picLocks noChangeAspect="1"/>
            </p:cNvPicPr>
            <p:nvPr/>
          </p:nvPicPr>
          <p:blipFill rotWithShape="1">
            <a:blip r:embed="rId3"/>
            <a:srcRect l="1" r="-2591" b="9897"/>
            <a:stretch/>
          </p:blipFill>
          <p:spPr>
            <a:xfrm flipH="1">
              <a:off x="4311983" y="3642611"/>
              <a:ext cx="4832016" cy="3215390"/>
            </a:xfrm>
            <a:prstGeom prst="rect">
              <a:avLst/>
            </a:prstGeom>
          </p:spPr>
        </p:pic>
        <p:sp>
          <p:nvSpPr>
            <p:cNvPr id="11" name="Freeform: Shape 10">
              <a:extLst>
                <a:ext uri="{FF2B5EF4-FFF2-40B4-BE49-F238E27FC236}">
                  <a16:creationId xmlns:a16="http://schemas.microsoft.com/office/drawing/2014/main" id="{C12281F1-C464-4363-8D87-6754D20859AA}"/>
                </a:ext>
              </a:extLst>
            </p:cNvPr>
            <p:cNvSpPr/>
            <p:nvPr/>
          </p:nvSpPr>
          <p:spPr>
            <a:xfrm flipH="1">
              <a:off x="8303336" y="4667929"/>
              <a:ext cx="694671" cy="670809"/>
            </a:xfrm>
            <a:custGeom>
              <a:avLst/>
              <a:gdLst>
                <a:gd name="connsiteX0" fmla="*/ 2381 w 623887"/>
                <a:gd name="connsiteY0" fmla="*/ 304800 h 602456"/>
                <a:gd name="connsiteX1" fmla="*/ 0 w 623887"/>
                <a:gd name="connsiteY1" fmla="*/ 602456 h 602456"/>
                <a:gd name="connsiteX2" fmla="*/ 623887 w 623887"/>
                <a:gd name="connsiteY2" fmla="*/ 285750 h 602456"/>
                <a:gd name="connsiteX3" fmla="*/ 621506 w 623887"/>
                <a:gd name="connsiteY3" fmla="*/ 0 h 602456"/>
                <a:gd name="connsiteX4" fmla="*/ 2381 w 623887"/>
                <a:gd name="connsiteY4" fmla="*/ 304800 h 6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02456">
                  <a:moveTo>
                    <a:pt x="2381" y="304800"/>
                  </a:moveTo>
                  <a:cubicBezTo>
                    <a:pt x="1587" y="404019"/>
                    <a:pt x="794" y="503237"/>
                    <a:pt x="0" y="602456"/>
                  </a:cubicBezTo>
                  <a:lnTo>
                    <a:pt x="623887" y="285750"/>
                  </a:lnTo>
                  <a:cubicBezTo>
                    <a:pt x="623093" y="190500"/>
                    <a:pt x="622300" y="95250"/>
                    <a:pt x="621506" y="0"/>
                  </a:cubicBezTo>
                  <a:lnTo>
                    <a:pt x="2381" y="304800"/>
                  </a:lnTo>
                  <a:close/>
                </a:path>
              </a:pathLst>
            </a:custGeom>
            <a:solidFill>
              <a:srgbClr val="FFFFFF"/>
            </a:solidFill>
            <a:ln w="28575" cap="flat" cmpd="sng" algn="ctr">
              <a:noFill/>
              <a:prstDash val="solid"/>
            </a:ln>
            <a:effectLst/>
          </p:spPr>
          <p:txBody>
            <a:bodyPr rtlCol="0" anchor="ctr"/>
            <a:lstStyle/>
            <a:p>
              <a:pPr algn="ctr" defTabSz="914400"/>
              <a:endParaRPr lang="en-US" sz="1000" b="1" kern="0" dirty="0">
                <a:solidFill>
                  <a:srgbClr val="FF0000"/>
                </a:solidFill>
                <a:latin typeface="Arial"/>
              </a:endParaRPr>
            </a:p>
          </p:txBody>
        </p:sp>
        <p:sp>
          <p:nvSpPr>
            <p:cNvPr id="12" name="Freeform: Shape 11">
              <a:extLst>
                <a:ext uri="{FF2B5EF4-FFF2-40B4-BE49-F238E27FC236}">
                  <a16:creationId xmlns:a16="http://schemas.microsoft.com/office/drawing/2014/main" id="{C3488D88-C3A2-4102-9D92-1132E86E23C5}"/>
                </a:ext>
              </a:extLst>
            </p:cNvPr>
            <p:cNvSpPr/>
            <p:nvPr/>
          </p:nvSpPr>
          <p:spPr>
            <a:xfrm flipH="1">
              <a:off x="7250723" y="4177186"/>
              <a:ext cx="694671" cy="670809"/>
            </a:xfrm>
            <a:custGeom>
              <a:avLst/>
              <a:gdLst>
                <a:gd name="connsiteX0" fmla="*/ 2381 w 623887"/>
                <a:gd name="connsiteY0" fmla="*/ 304800 h 602456"/>
                <a:gd name="connsiteX1" fmla="*/ 0 w 623887"/>
                <a:gd name="connsiteY1" fmla="*/ 602456 h 602456"/>
                <a:gd name="connsiteX2" fmla="*/ 623887 w 623887"/>
                <a:gd name="connsiteY2" fmla="*/ 285750 h 602456"/>
                <a:gd name="connsiteX3" fmla="*/ 621506 w 623887"/>
                <a:gd name="connsiteY3" fmla="*/ 0 h 602456"/>
                <a:gd name="connsiteX4" fmla="*/ 2381 w 623887"/>
                <a:gd name="connsiteY4" fmla="*/ 304800 h 6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02456">
                  <a:moveTo>
                    <a:pt x="2381" y="304800"/>
                  </a:moveTo>
                  <a:cubicBezTo>
                    <a:pt x="1587" y="404019"/>
                    <a:pt x="794" y="503237"/>
                    <a:pt x="0" y="602456"/>
                  </a:cubicBezTo>
                  <a:lnTo>
                    <a:pt x="623887" y="285750"/>
                  </a:lnTo>
                  <a:cubicBezTo>
                    <a:pt x="623093" y="190500"/>
                    <a:pt x="622300" y="95250"/>
                    <a:pt x="621506" y="0"/>
                  </a:cubicBezTo>
                  <a:lnTo>
                    <a:pt x="2381" y="304800"/>
                  </a:lnTo>
                  <a:close/>
                </a:path>
              </a:pathLst>
            </a:custGeom>
            <a:solidFill>
              <a:srgbClr val="FFFFFF"/>
            </a:solidFill>
            <a:ln w="28575" cap="flat" cmpd="sng" algn="ctr">
              <a:noFill/>
              <a:prstDash val="solid"/>
            </a:ln>
            <a:effectLst/>
          </p:spPr>
          <p:txBody>
            <a:bodyPr rtlCol="0" anchor="ctr"/>
            <a:lstStyle/>
            <a:p>
              <a:pPr algn="ctr" defTabSz="914400"/>
              <a:endParaRPr lang="en-US" sz="1000" b="1" kern="0" dirty="0">
                <a:solidFill>
                  <a:srgbClr val="FF0000"/>
                </a:solidFill>
                <a:latin typeface="Arial"/>
              </a:endParaRPr>
            </a:p>
          </p:txBody>
        </p:sp>
        <p:sp>
          <p:nvSpPr>
            <p:cNvPr id="13" name="Freeform: Shape 12">
              <a:extLst>
                <a:ext uri="{FF2B5EF4-FFF2-40B4-BE49-F238E27FC236}">
                  <a16:creationId xmlns:a16="http://schemas.microsoft.com/office/drawing/2014/main" id="{B53B5AAA-7095-418C-B0E1-28594C4C9377}"/>
                </a:ext>
              </a:extLst>
            </p:cNvPr>
            <p:cNvSpPr/>
            <p:nvPr/>
          </p:nvSpPr>
          <p:spPr>
            <a:xfrm flipH="1">
              <a:off x="6248567" y="3678719"/>
              <a:ext cx="694671" cy="670809"/>
            </a:xfrm>
            <a:custGeom>
              <a:avLst/>
              <a:gdLst>
                <a:gd name="connsiteX0" fmla="*/ 2381 w 623887"/>
                <a:gd name="connsiteY0" fmla="*/ 304800 h 602456"/>
                <a:gd name="connsiteX1" fmla="*/ 0 w 623887"/>
                <a:gd name="connsiteY1" fmla="*/ 602456 h 602456"/>
                <a:gd name="connsiteX2" fmla="*/ 623887 w 623887"/>
                <a:gd name="connsiteY2" fmla="*/ 285750 h 602456"/>
                <a:gd name="connsiteX3" fmla="*/ 621506 w 623887"/>
                <a:gd name="connsiteY3" fmla="*/ 0 h 602456"/>
                <a:gd name="connsiteX4" fmla="*/ 2381 w 623887"/>
                <a:gd name="connsiteY4" fmla="*/ 304800 h 6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02456">
                  <a:moveTo>
                    <a:pt x="2381" y="304800"/>
                  </a:moveTo>
                  <a:cubicBezTo>
                    <a:pt x="1587" y="404019"/>
                    <a:pt x="794" y="503237"/>
                    <a:pt x="0" y="602456"/>
                  </a:cubicBezTo>
                  <a:lnTo>
                    <a:pt x="623887" y="285750"/>
                  </a:lnTo>
                  <a:cubicBezTo>
                    <a:pt x="623093" y="190500"/>
                    <a:pt x="622300" y="95250"/>
                    <a:pt x="621506" y="0"/>
                  </a:cubicBezTo>
                  <a:lnTo>
                    <a:pt x="2381" y="304800"/>
                  </a:lnTo>
                  <a:close/>
                </a:path>
              </a:pathLst>
            </a:custGeom>
            <a:solidFill>
              <a:srgbClr val="FFFFFF"/>
            </a:solidFill>
            <a:ln w="28575" cap="flat" cmpd="sng" algn="ctr">
              <a:noFill/>
              <a:prstDash val="solid"/>
            </a:ln>
            <a:effectLst/>
          </p:spPr>
          <p:txBody>
            <a:bodyPr rtlCol="0" anchor="ctr"/>
            <a:lstStyle/>
            <a:p>
              <a:pPr algn="ctr" defTabSz="914400"/>
              <a:endParaRPr lang="en-US" sz="1000" b="1" kern="0" dirty="0">
                <a:solidFill>
                  <a:srgbClr val="FF0000"/>
                </a:solidFill>
                <a:latin typeface="Arial"/>
              </a:endParaRPr>
            </a:p>
          </p:txBody>
        </p:sp>
        <p:sp>
          <p:nvSpPr>
            <p:cNvPr id="10" name="TextBox 9">
              <a:extLst>
                <a:ext uri="{FF2B5EF4-FFF2-40B4-BE49-F238E27FC236}">
                  <a16:creationId xmlns:a16="http://schemas.microsoft.com/office/drawing/2014/main" id="{DC9E162B-DDE2-476D-992A-F9ADE0CC5D2D}"/>
                </a:ext>
              </a:extLst>
            </p:cNvPr>
            <p:cNvSpPr txBox="1"/>
            <p:nvPr/>
          </p:nvSpPr>
          <p:spPr>
            <a:xfrm flipH="1">
              <a:off x="6212760" y="3868656"/>
              <a:ext cx="745332" cy="276999"/>
            </a:xfrm>
            <a:prstGeom prst="rect">
              <a:avLst/>
            </a:prstGeom>
            <a:noFill/>
            <a:scene3d>
              <a:camera prst="isometricLeftDown">
                <a:rot lat="2665237" lon="1978590" rev="21485347"/>
              </a:camera>
              <a:lightRig rig="threePt" dir="t"/>
            </a:scene3d>
          </p:spPr>
          <p:txBody>
            <a:bodyPr wrap="none" rtlCol="0">
              <a:spAutoFit/>
            </a:bodyPr>
            <a:lstStyle/>
            <a:p>
              <a:r>
                <a:rPr lang="en-US" sz="1200" dirty="0"/>
                <a:t>EXTRACT</a:t>
              </a:r>
            </a:p>
          </p:txBody>
        </p:sp>
        <p:sp>
          <p:nvSpPr>
            <p:cNvPr id="14" name="TextBox 13">
              <a:extLst>
                <a:ext uri="{FF2B5EF4-FFF2-40B4-BE49-F238E27FC236}">
                  <a16:creationId xmlns:a16="http://schemas.microsoft.com/office/drawing/2014/main" id="{4C725719-A693-417F-96AA-46843B5D139B}"/>
                </a:ext>
              </a:extLst>
            </p:cNvPr>
            <p:cNvSpPr txBox="1"/>
            <p:nvPr/>
          </p:nvSpPr>
          <p:spPr>
            <a:xfrm flipH="1">
              <a:off x="7104644" y="4370392"/>
              <a:ext cx="989630" cy="276999"/>
            </a:xfrm>
            <a:prstGeom prst="rect">
              <a:avLst/>
            </a:prstGeom>
            <a:noFill/>
            <a:scene3d>
              <a:camera prst="isometricLeftDown">
                <a:rot lat="2665237" lon="1978590" rev="21485347"/>
              </a:camera>
              <a:lightRig rig="threePt" dir="t"/>
            </a:scene3d>
          </p:spPr>
          <p:txBody>
            <a:bodyPr wrap="none" rtlCol="0">
              <a:spAutoFit/>
            </a:bodyPr>
            <a:lstStyle/>
            <a:p>
              <a:r>
                <a:rPr lang="en-US" sz="1200" dirty="0"/>
                <a:t>TRANSFORM</a:t>
              </a:r>
            </a:p>
          </p:txBody>
        </p:sp>
        <p:sp>
          <p:nvSpPr>
            <p:cNvPr id="15" name="TextBox 14">
              <a:extLst>
                <a:ext uri="{FF2B5EF4-FFF2-40B4-BE49-F238E27FC236}">
                  <a16:creationId xmlns:a16="http://schemas.microsoft.com/office/drawing/2014/main" id="{68E6711E-8193-487E-8F17-475BCAA06653}"/>
                </a:ext>
              </a:extLst>
            </p:cNvPr>
            <p:cNvSpPr txBox="1"/>
            <p:nvPr/>
          </p:nvSpPr>
          <p:spPr>
            <a:xfrm flipH="1">
              <a:off x="8380203" y="4862792"/>
              <a:ext cx="530594" cy="276999"/>
            </a:xfrm>
            <a:prstGeom prst="rect">
              <a:avLst/>
            </a:prstGeom>
            <a:noFill/>
            <a:scene3d>
              <a:camera prst="isometricLeftDown">
                <a:rot lat="2665237" lon="1978590" rev="21485347"/>
              </a:camera>
              <a:lightRig rig="threePt" dir="t"/>
            </a:scene3d>
          </p:spPr>
          <p:txBody>
            <a:bodyPr wrap="none" rtlCol="0">
              <a:spAutoFit/>
            </a:bodyPr>
            <a:lstStyle/>
            <a:p>
              <a:r>
                <a:rPr lang="en-US" sz="1200" dirty="0"/>
                <a:t>LOAD</a:t>
              </a:r>
            </a:p>
          </p:txBody>
        </p:sp>
      </p:grpSp>
    </p:spTree>
    <p:extLst>
      <p:ext uri="{BB962C8B-B14F-4D97-AF65-F5344CB8AC3E}">
        <p14:creationId xmlns:p14="http://schemas.microsoft.com/office/powerpoint/2010/main" val="52461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F12A7-24CD-4776-A6FB-A05E358D4745}"/>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3" name="Content Placeholder 2">
            <a:extLst>
              <a:ext uri="{FF2B5EF4-FFF2-40B4-BE49-F238E27FC236}">
                <a16:creationId xmlns:a16="http://schemas.microsoft.com/office/drawing/2014/main" id="{8EB0AD0E-A003-4804-AEF1-E8F12379C2E9}"/>
              </a:ext>
            </a:extLst>
          </p:cNvPr>
          <p:cNvSpPr>
            <a:spLocks noGrp="1"/>
          </p:cNvSpPr>
          <p:nvPr>
            <p:ph idx="1"/>
          </p:nvPr>
        </p:nvSpPr>
        <p:spPr>
          <a:xfrm>
            <a:off x="341925" y="3429000"/>
            <a:ext cx="8460150" cy="2794000"/>
          </a:xfrm>
        </p:spPr>
        <p:txBody>
          <a:bodyPr/>
          <a:lstStyle/>
          <a:p>
            <a:r>
              <a:rPr lang="en-US" dirty="0"/>
              <a:t>Machine learning often involves workflows that must be repeated over and over again, as new data is accumulated.</a:t>
            </a:r>
          </a:p>
          <a:p>
            <a:r>
              <a:rPr lang="en-US" dirty="0"/>
              <a:t>A machine learning pipeline:</a:t>
            </a:r>
          </a:p>
          <a:p>
            <a:pPr lvl="1"/>
            <a:r>
              <a:rPr lang="en-US" dirty="0"/>
              <a:t>Uses a DevOps approach</a:t>
            </a:r>
          </a:p>
          <a:p>
            <a:pPr lvl="1"/>
            <a:r>
              <a:rPr lang="en-US" dirty="0"/>
              <a:t>Automates various phases of the process</a:t>
            </a:r>
          </a:p>
          <a:p>
            <a:pPr lvl="1"/>
            <a:r>
              <a:rPr lang="en-US" dirty="0"/>
              <a:t>Makes the workflow repeatable</a:t>
            </a:r>
          </a:p>
          <a:p>
            <a:pPr lvl="1"/>
            <a:r>
              <a:rPr lang="en-US" dirty="0"/>
              <a:t>Enables you to optimize it for simplicity, speed, portability, and reusability</a:t>
            </a:r>
          </a:p>
        </p:txBody>
      </p:sp>
      <p:sp>
        <p:nvSpPr>
          <p:cNvPr id="4" name="Title 3">
            <a:extLst>
              <a:ext uri="{FF2B5EF4-FFF2-40B4-BE49-F238E27FC236}">
                <a16:creationId xmlns:a16="http://schemas.microsoft.com/office/drawing/2014/main" id="{E9941CE8-D7C6-4102-96FF-97A33271B4C6}"/>
              </a:ext>
            </a:extLst>
          </p:cNvPr>
          <p:cNvSpPr>
            <a:spLocks noGrp="1"/>
          </p:cNvSpPr>
          <p:nvPr>
            <p:ph type="title"/>
          </p:nvPr>
        </p:nvSpPr>
        <p:spPr/>
        <p:txBody>
          <a:bodyPr/>
          <a:lstStyle/>
          <a:p>
            <a:r>
              <a:rPr lang="en-US" dirty="0"/>
              <a:t>Machine Learning Pipeline</a:t>
            </a:r>
          </a:p>
        </p:txBody>
      </p:sp>
      <p:grpSp>
        <p:nvGrpSpPr>
          <p:cNvPr id="5" name="Group 4">
            <a:extLst>
              <a:ext uri="{FF2B5EF4-FFF2-40B4-BE49-F238E27FC236}">
                <a16:creationId xmlns:a16="http://schemas.microsoft.com/office/drawing/2014/main" id="{6B881EA9-7922-475A-933C-68D3648B7991}"/>
              </a:ext>
            </a:extLst>
          </p:cNvPr>
          <p:cNvGrpSpPr/>
          <p:nvPr/>
        </p:nvGrpSpPr>
        <p:grpSpPr>
          <a:xfrm>
            <a:off x="-1" y="1303426"/>
            <a:ext cx="9135257" cy="1371796"/>
            <a:chOff x="-1" y="1511399"/>
            <a:chExt cx="9135257" cy="1371796"/>
          </a:xfrm>
        </p:grpSpPr>
        <p:sp>
          <p:nvSpPr>
            <p:cNvPr id="6" name="Cylinder 5">
              <a:extLst>
                <a:ext uri="{FF2B5EF4-FFF2-40B4-BE49-F238E27FC236}">
                  <a16:creationId xmlns:a16="http://schemas.microsoft.com/office/drawing/2014/main" id="{3B52FE38-F2BA-4C40-868C-A5F568D14726}"/>
                </a:ext>
              </a:extLst>
            </p:cNvPr>
            <p:cNvSpPr/>
            <p:nvPr/>
          </p:nvSpPr>
          <p:spPr>
            <a:xfrm rot="5400000">
              <a:off x="353433" y="1369133"/>
              <a:ext cx="369317" cy="923783"/>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grpSp>
          <p:nvGrpSpPr>
            <p:cNvPr id="7" name="Group 6">
              <a:extLst>
                <a:ext uri="{FF2B5EF4-FFF2-40B4-BE49-F238E27FC236}">
                  <a16:creationId xmlns:a16="http://schemas.microsoft.com/office/drawing/2014/main" id="{347C913E-CCC3-4C19-A155-3451D32ACD7F}"/>
                </a:ext>
              </a:extLst>
            </p:cNvPr>
            <p:cNvGrpSpPr/>
            <p:nvPr/>
          </p:nvGrpSpPr>
          <p:grpSpPr>
            <a:xfrm>
              <a:off x="763677" y="1602555"/>
              <a:ext cx="2073665" cy="469819"/>
              <a:chOff x="5867400" y="4874511"/>
              <a:chExt cx="2073665" cy="469819"/>
            </a:xfrm>
          </p:grpSpPr>
          <p:sp>
            <p:nvSpPr>
              <p:cNvPr id="44" name="Cylinder 43">
                <a:extLst>
                  <a:ext uri="{FF2B5EF4-FFF2-40B4-BE49-F238E27FC236}">
                    <a16:creationId xmlns:a16="http://schemas.microsoft.com/office/drawing/2014/main" id="{46641076-F771-4A23-95CA-B3CCF265186B}"/>
                  </a:ext>
                </a:extLst>
              </p:cNvPr>
              <p:cNvSpPr/>
              <p:nvPr/>
            </p:nvSpPr>
            <p:spPr>
              <a:xfrm rot="5400000">
                <a:off x="5876277" y="4865634"/>
                <a:ext cx="461647" cy="479401"/>
              </a:xfrm>
              <a:prstGeom prst="can">
                <a:avLst>
                  <a:gd name="adj" fmla="val 53846"/>
                </a:avLst>
              </a:prstGeom>
              <a:gradFill flip="none" rotWithShape="1">
                <a:gsLst>
                  <a:gs pos="100000">
                    <a:schemeClr val="bg1">
                      <a:lumMod val="95000"/>
                    </a:schemeClr>
                  </a:gs>
                  <a:gs pos="35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endParaRPr lang="en-US" sz="1600" b="1" kern="0" dirty="0">
                  <a:latin typeface="Arial"/>
                </a:endParaRPr>
              </a:p>
            </p:txBody>
          </p:sp>
          <p:sp>
            <p:nvSpPr>
              <p:cNvPr id="45" name="Oval 44">
                <a:extLst>
                  <a:ext uri="{FF2B5EF4-FFF2-40B4-BE49-F238E27FC236}">
                    <a16:creationId xmlns:a16="http://schemas.microsoft.com/office/drawing/2014/main" id="{012DEB95-12B2-4395-B975-72331C2A1870}"/>
                  </a:ext>
                </a:extLst>
              </p:cNvPr>
              <p:cNvSpPr/>
              <p:nvPr/>
            </p:nvSpPr>
            <p:spPr>
              <a:xfrm>
                <a:off x="6115833" y="4882683"/>
                <a:ext cx="225006" cy="461647"/>
              </a:xfrm>
              <a:prstGeom prst="ellipse">
                <a:avLst/>
              </a:prstGeom>
              <a:gradFill flip="none" rotWithShape="1">
                <a:gsLst>
                  <a:gs pos="0">
                    <a:srgbClr val="EAEAEA"/>
                  </a:gs>
                  <a:gs pos="33000">
                    <a:srgbClr val="D8D8D8"/>
                  </a:gs>
                  <a:gs pos="72000">
                    <a:srgbClr val="B8ADB7"/>
                  </a:gs>
                </a:gsLst>
                <a:lin ang="5400000" scaled="0"/>
                <a:tileRect/>
              </a:gradFill>
              <a:ln w="952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Cylinder 45">
                <a:extLst>
                  <a:ext uri="{FF2B5EF4-FFF2-40B4-BE49-F238E27FC236}">
                    <a16:creationId xmlns:a16="http://schemas.microsoft.com/office/drawing/2014/main" id="{C49AA39B-3ACF-45F5-8664-A2DA359B3DA3}"/>
                  </a:ext>
                </a:extLst>
              </p:cNvPr>
              <p:cNvSpPr/>
              <p:nvPr/>
            </p:nvSpPr>
            <p:spPr>
              <a:xfrm rot="5400000">
                <a:off x="6871317" y="4220245"/>
                <a:ext cx="369317" cy="1770179"/>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sp>
            <p:nvSpPr>
              <p:cNvPr id="47" name="Oval 46">
                <a:extLst>
                  <a:ext uri="{FF2B5EF4-FFF2-40B4-BE49-F238E27FC236}">
                    <a16:creationId xmlns:a16="http://schemas.microsoft.com/office/drawing/2014/main" id="{42551D1E-F2F6-42DB-9C68-0B5E96D188CA}"/>
                  </a:ext>
                </a:extLst>
              </p:cNvPr>
              <p:cNvSpPr/>
              <p:nvPr/>
            </p:nvSpPr>
            <p:spPr>
              <a:xfrm>
                <a:off x="7774450" y="4966194"/>
                <a:ext cx="140493" cy="283253"/>
              </a:xfrm>
              <a:prstGeom prst="ellipse">
                <a:avLst/>
              </a:prstGeom>
              <a:gradFill flip="none" rotWithShape="1">
                <a:gsLst>
                  <a:gs pos="0">
                    <a:srgbClr val="CCCCCC"/>
                  </a:gs>
                  <a:gs pos="46000">
                    <a:srgbClr val="D8D8D8"/>
                  </a:gs>
                  <a:gs pos="100000">
                    <a:srgbClr val="949494"/>
                  </a:gs>
                </a:gsLst>
                <a:path path="circle">
                  <a:fillToRect l="100000" t="100000"/>
                </a:path>
                <a:tileRect r="-100000" b="-100000"/>
              </a:gradFill>
              <a:ln w="9525" cap="flat" cmpd="sng" algn="ctr">
                <a:solidFill>
                  <a:srgbClr val="A6A6A6"/>
                </a:solid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8" name="Group 7">
              <a:extLst>
                <a:ext uri="{FF2B5EF4-FFF2-40B4-BE49-F238E27FC236}">
                  <a16:creationId xmlns:a16="http://schemas.microsoft.com/office/drawing/2014/main" id="{24158343-E3CC-4587-9AA8-4AA636F0E2A6}"/>
                </a:ext>
              </a:extLst>
            </p:cNvPr>
            <p:cNvGrpSpPr/>
            <p:nvPr/>
          </p:nvGrpSpPr>
          <p:grpSpPr>
            <a:xfrm>
              <a:off x="2394857" y="1600200"/>
              <a:ext cx="2073665" cy="469819"/>
              <a:chOff x="5867400" y="4874511"/>
              <a:chExt cx="2073665" cy="469819"/>
            </a:xfrm>
          </p:grpSpPr>
          <p:sp>
            <p:nvSpPr>
              <p:cNvPr id="40" name="Cylinder 39">
                <a:extLst>
                  <a:ext uri="{FF2B5EF4-FFF2-40B4-BE49-F238E27FC236}">
                    <a16:creationId xmlns:a16="http://schemas.microsoft.com/office/drawing/2014/main" id="{1D28BAE2-20B5-4C1C-9EE8-596237A31583}"/>
                  </a:ext>
                </a:extLst>
              </p:cNvPr>
              <p:cNvSpPr/>
              <p:nvPr/>
            </p:nvSpPr>
            <p:spPr>
              <a:xfrm rot="5400000">
                <a:off x="5876277" y="4865634"/>
                <a:ext cx="461647" cy="479401"/>
              </a:xfrm>
              <a:prstGeom prst="can">
                <a:avLst>
                  <a:gd name="adj" fmla="val 53846"/>
                </a:avLst>
              </a:prstGeom>
              <a:gradFill flip="none" rotWithShape="1">
                <a:gsLst>
                  <a:gs pos="100000">
                    <a:schemeClr val="bg1">
                      <a:lumMod val="95000"/>
                    </a:schemeClr>
                  </a:gs>
                  <a:gs pos="35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endParaRPr lang="en-US" sz="1600" b="1" kern="0" dirty="0">
                  <a:latin typeface="Arial"/>
                </a:endParaRPr>
              </a:p>
            </p:txBody>
          </p:sp>
          <p:sp>
            <p:nvSpPr>
              <p:cNvPr id="41" name="Oval 40">
                <a:extLst>
                  <a:ext uri="{FF2B5EF4-FFF2-40B4-BE49-F238E27FC236}">
                    <a16:creationId xmlns:a16="http://schemas.microsoft.com/office/drawing/2014/main" id="{5C66BFE7-0AB3-4D42-BEAA-05AF2EDDC01C}"/>
                  </a:ext>
                </a:extLst>
              </p:cNvPr>
              <p:cNvSpPr/>
              <p:nvPr/>
            </p:nvSpPr>
            <p:spPr>
              <a:xfrm>
                <a:off x="6115833" y="4882683"/>
                <a:ext cx="225006" cy="461647"/>
              </a:xfrm>
              <a:prstGeom prst="ellipse">
                <a:avLst/>
              </a:prstGeom>
              <a:gradFill flip="none" rotWithShape="1">
                <a:gsLst>
                  <a:gs pos="0">
                    <a:srgbClr val="EAEAEA"/>
                  </a:gs>
                  <a:gs pos="33000">
                    <a:srgbClr val="D8D8D8"/>
                  </a:gs>
                  <a:gs pos="72000">
                    <a:srgbClr val="B8ADB7"/>
                  </a:gs>
                </a:gsLst>
                <a:lin ang="5400000" scaled="0"/>
                <a:tileRect/>
              </a:gradFill>
              <a:ln w="952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2" name="Cylinder 41">
                <a:extLst>
                  <a:ext uri="{FF2B5EF4-FFF2-40B4-BE49-F238E27FC236}">
                    <a16:creationId xmlns:a16="http://schemas.microsoft.com/office/drawing/2014/main" id="{2BE81B85-0BC9-4B35-855A-EC7BF17AC29C}"/>
                  </a:ext>
                </a:extLst>
              </p:cNvPr>
              <p:cNvSpPr/>
              <p:nvPr/>
            </p:nvSpPr>
            <p:spPr>
              <a:xfrm rot="5400000">
                <a:off x="6871317" y="4220245"/>
                <a:ext cx="369317" cy="1770179"/>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sp>
            <p:nvSpPr>
              <p:cNvPr id="43" name="Oval 42">
                <a:extLst>
                  <a:ext uri="{FF2B5EF4-FFF2-40B4-BE49-F238E27FC236}">
                    <a16:creationId xmlns:a16="http://schemas.microsoft.com/office/drawing/2014/main" id="{5BAA718E-A7E4-4591-AECA-AECF40CA9B18}"/>
                  </a:ext>
                </a:extLst>
              </p:cNvPr>
              <p:cNvSpPr/>
              <p:nvPr/>
            </p:nvSpPr>
            <p:spPr>
              <a:xfrm>
                <a:off x="7774450" y="4966194"/>
                <a:ext cx="140493" cy="283253"/>
              </a:xfrm>
              <a:prstGeom prst="ellipse">
                <a:avLst/>
              </a:prstGeom>
              <a:gradFill flip="none" rotWithShape="1">
                <a:gsLst>
                  <a:gs pos="0">
                    <a:srgbClr val="CCCCCC"/>
                  </a:gs>
                  <a:gs pos="46000">
                    <a:srgbClr val="D8D8D8"/>
                  </a:gs>
                  <a:gs pos="100000">
                    <a:srgbClr val="949494"/>
                  </a:gs>
                </a:gsLst>
                <a:path path="circle">
                  <a:fillToRect l="100000" t="100000"/>
                </a:path>
                <a:tileRect r="-100000" b="-100000"/>
              </a:gradFill>
              <a:ln w="9525" cap="flat" cmpd="sng" algn="ctr">
                <a:solidFill>
                  <a:srgbClr val="A6A6A6"/>
                </a:solid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9" name="Group 8">
              <a:extLst>
                <a:ext uri="{FF2B5EF4-FFF2-40B4-BE49-F238E27FC236}">
                  <a16:creationId xmlns:a16="http://schemas.microsoft.com/office/drawing/2014/main" id="{264C2967-570C-458B-87DB-2C426BBF68A1}"/>
                </a:ext>
              </a:extLst>
            </p:cNvPr>
            <p:cNvGrpSpPr/>
            <p:nvPr/>
          </p:nvGrpSpPr>
          <p:grpSpPr>
            <a:xfrm>
              <a:off x="4200689" y="1600200"/>
              <a:ext cx="2488467" cy="469819"/>
              <a:chOff x="5867400" y="4874511"/>
              <a:chExt cx="2488467" cy="469819"/>
            </a:xfrm>
          </p:grpSpPr>
          <p:sp>
            <p:nvSpPr>
              <p:cNvPr id="37" name="Cylinder 36">
                <a:extLst>
                  <a:ext uri="{FF2B5EF4-FFF2-40B4-BE49-F238E27FC236}">
                    <a16:creationId xmlns:a16="http://schemas.microsoft.com/office/drawing/2014/main" id="{F8CB93B0-AD16-4A17-BE6B-E626D450DEF5}"/>
                  </a:ext>
                </a:extLst>
              </p:cNvPr>
              <p:cNvSpPr/>
              <p:nvPr/>
            </p:nvSpPr>
            <p:spPr>
              <a:xfrm rot="5400000">
                <a:off x="5876277" y="4865634"/>
                <a:ext cx="461647" cy="479401"/>
              </a:xfrm>
              <a:prstGeom prst="can">
                <a:avLst>
                  <a:gd name="adj" fmla="val 53846"/>
                </a:avLst>
              </a:prstGeom>
              <a:gradFill flip="none" rotWithShape="1">
                <a:gsLst>
                  <a:gs pos="100000">
                    <a:schemeClr val="bg1">
                      <a:lumMod val="95000"/>
                    </a:schemeClr>
                  </a:gs>
                  <a:gs pos="35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endParaRPr lang="en-US" sz="1600" b="1" kern="0" dirty="0">
                  <a:latin typeface="Arial"/>
                </a:endParaRPr>
              </a:p>
            </p:txBody>
          </p:sp>
          <p:sp>
            <p:nvSpPr>
              <p:cNvPr id="38" name="Oval 37">
                <a:extLst>
                  <a:ext uri="{FF2B5EF4-FFF2-40B4-BE49-F238E27FC236}">
                    <a16:creationId xmlns:a16="http://schemas.microsoft.com/office/drawing/2014/main" id="{3CC8694B-37FF-4178-B9BD-F5A1F2589045}"/>
                  </a:ext>
                </a:extLst>
              </p:cNvPr>
              <p:cNvSpPr/>
              <p:nvPr/>
            </p:nvSpPr>
            <p:spPr>
              <a:xfrm>
                <a:off x="6115833" y="4882683"/>
                <a:ext cx="225006" cy="461647"/>
              </a:xfrm>
              <a:prstGeom prst="ellipse">
                <a:avLst/>
              </a:prstGeom>
              <a:gradFill flip="none" rotWithShape="1">
                <a:gsLst>
                  <a:gs pos="0">
                    <a:srgbClr val="EAEAEA"/>
                  </a:gs>
                  <a:gs pos="33000">
                    <a:srgbClr val="D8D8D8"/>
                  </a:gs>
                  <a:gs pos="72000">
                    <a:srgbClr val="B8ADB7"/>
                  </a:gs>
                </a:gsLst>
                <a:lin ang="5400000" scaled="0"/>
                <a:tileRect/>
              </a:gradFill>
              <a:ln w="952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9" name="Cylinder 38">
                <a:extLst>
                  <a:ext uri="{FF2B5EF4-FFF2-40B4-BE49-F238E27FC236}">
                    <a16:creationId xmlns:a16="http://schemas.microsoft.com/office/drawing/2014/main" id="{1551CF06-0348-4603-B837-D1416EF9FED0}"/>
                  </a:ext>
                </a:extLst>
              </p:cNvPr>
              <p:cNvSpPr/>
              <p:nvPr/>
            </p:nvSpPr>
            <p:spPr>
              <a:xfrm rot="5400000">
                <a:off x="7078717" y="4012844"/>
                <a:ext cx="369317" cy="2184982"/>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grpSp>
        <p:grpSp>
          <p:nvGrpSpPr>
            <p:cNvPr id="10" name="Group 9">
              <a:extLst>
                <a:ext uri="{FF2B5EF4-FFF2-40B4-BE49-F238E27FC236}">
                  <a16:creationId xmlns:a16="http://schemas.microsoft.com/office/drawing/2014/main" id="{61FB053F-0DD0-4ED7-A53E-48C8F08D566E}"/>
                </a:ext>
              </a:extLst>
            </p:cNvPr>
            <p:cNvGrpSpPr/>
            <p:nvPr/>
          </p:nvGrpSpPr>
          <p:grpSpPr>
            <a:xfrm>
              <a:off x="6428115" y="1600200"/>
              <a:ext cx="2073665" cy="469819"/>
              <a:chOff x="5867400" y="4874511"/>
              <a:chExt cx="2073665" cy="469819"/>
            </a:xfrm>
          </p:grpSpPr>
          <p:sp>
            <p:nvSpPr>
              <p:cNvPr id="33" name="Cylinder 32">
                <a:extLst>
                  <a:ext uri="{FF2B5EF4-FFF2-40B4-BE49-F238E27FC236}">
                    <a16:creationId xmlns:a16="http://schemas.microsoft.com/office/drawing/2014/main" id="{A6AC276C-DE9D-4F87-8CD6-06478F365206}"/>
                  </a:ext>
                </a:extLst>
              </p:cNvPr>
              <p:cNvSpPr/>
              <p:nvPr/>
            </p:nvSpPr>
            <p:spPr>
              <a:xfrm rot="5400000">
                <a:off x="5876277" y="4865634"/>
                <a:ext cx="461647" cy="479401"/>
              </a:xfrm>
              <a:prstGeom prst="can">
                <a:avLst>
                  <a:gd name="adj" fmla="val 53846"/>
                </a:avLst>
              </a:prstGeom>
              <a:gradFill flip="none" rotWithShape="1">
                <a:gsLst>
                  <a:gs pos="100000">
                    <a:schemeClr val="bg1">
                      <a:lumMod val="95000"/>
                    </a:schemeClr>
                  </a:gs>
                  <a:gs pos="35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endParaRPr lang="en-US" sz="1600" b="1" kern="0" dirty="0">
                  <a:latin typeface="Arial"/>
                </a:endParaRPr>
              </a:p>
            </p:txBody>
          </p:sp>
          <p:sp>
            <p:nvSpPr>
              <p:cNvPr id="34" name="Oval 33">
                <a:extLst>
                  <a:ext uri="{FF2B5EF4-FFF2-40B4-BE49-F238E27FC236}">
                    <a16:creationId xmlns:a16="http://schemas.microsoft.com/office/drawing/2014/main" id="{F3DDB77A-B1A3-4BC2-B4AA-A859CCD51190}"/>
                  </a:ext>
                </a:extLst>
              </p:cNvPr>
              <p:cNvSpPr/>
              <p:nvPr/>
            </p:nvSpPr>
            <p:spPr>
              <a:xfrm>
                <a:off x="6115833" y="4882683"/>
                <a:ext cx="225006" cy="461647"/>
              </a:xfrm>
              <a:prstGeom prst="ellipse">
                <a:avLst/>
              </a:prstGeom>
              <a:gradFill flip="none" rotWithShape="1">
                <a:gsLst>
                  <a:gs pos="0">
                    <a:srgbClr val="EAEAEA"/>
                  </a:gs>
                  <a:gs pos="33000">
                    <a:srgbClr val="D8D8D8"/>
                  </a:gs>
                  <a:gs pos="72000">
                    <a:srgbClr val="B8ADB7"/>
                  </a:gs>
                </a:gsLst>
                <a:lin ang="5400000" scaled="0"/>
                <a:tileRect/>
              </a:gradFill>
              <a:ln w="952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 name="Cylinder 34">
                <a:extLst>
                  <a:ext uri="{FF2B5EF4-FFF2-40B4-BE49-F238E27FC236}">
                    <a16:creationId xmlns:a16="http://schemas.microsoft.com/office/drawing/2014/main" id="{587E42D9-87F2-425B-ABD8-23D76E2F2DF4}"/>
                  </a:ext>
                </a:extLst>
              </p:cNvPr>
              <p:cNvSpPr/>
              <p:nvPr/>
            </p:nvSpPr>
            <p:spPr>
              <a:xfrm rot="5400000">
                <a:off x="6871317" y="4220245"/>
                <a:ext cx="369317" cy="1770179"/>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sp>
            <p:nvSpPr>
              <p:cNvPr id="36" name="Oval 35">
                <a:extLst>
                  <a:ext uri="{FF2B5EF4-FFF2-40B4-BE49-F238E27FC236}">
                    <a16:creationId xmlns:a16="http://schemas.microsoft.com/office/drawing/2014/main" id="{9C0E458D-A1F0-43F5-83E4-8ED7357AF42C}"/>
                  </a:ext>
                </a:extLst>
              </p:cNvPr>
              <p:cNvSpPr/>
              <p:nvPr/>
            </p:nvSpPr>
            <p:spPr>
              <a:xfrm>
                <a:off x="7774450" y="4966194"/>
                <a:ext cx="140493" cy="283253"/>
              </a:xfrm>
              <a:prstGeom prst="ellipse">
                <a:avLst/>
              </a:prstGeom>
              <a:gradFill flip="none" rotWithShape="1">
                <a:gsLst>
                  <a:gs pos="0">
                    <a:srgbClr val="CCCCCC"/>
                  </a:gs>
                  <a:gs pos="46000">
                    <a:srgbClr val="D8D8D8"/>
                  </a:gs>
                  <a:gs pos="100000">
                    <a:srgbClr val="949494"/>
                  </a:gs>
                </a:gsLst>
                <a:path path="circle">
                  <a:fillToRect l="100000" t="100000"/>
                </a:path>
                <a:tileRect r="-100000" b="-100000"/>
              </a:gradFill>
              <a:ln w="9525" cap="flat" cmpd="sng" algn="ctr">
                <a:solidFill>
                  <a:srgbClr val="A6A6A6"/>
                </a:solid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1" name="Group 10">
              <a:extLst>
                <a:ext uri="{FF2B5EF4-FFF2-40B4-BE49-F238E27FC236}">
                  <a16:creationId xmlns:a16="http://schemas.microsoft.com/office/drawing/2014/main" id="{601A7705-76DA-40D0-B936-1E90C9920A8B}"/>
                </a:ext>
              </a:extLst>
            </p:cNvPr>
            <p:cNvGrpSpPr/>
            <p:nvPr/>
          </p:nvGrpSpPr>
          <p:grpSpPr>
            <a:xfrm>
              <a:off x="1699076" y="1957862"/>
              <a:ext cx="231021" cy="673038"/>
              <a:chOff x="856775" y="1841562"/>
              <a:chExt cx="373537" cy="1088231"/>
            </a:xfrm>
          </p:grpSpPr>
          <p:sp>
            <p:nvSpPr>
              <p:cNvPr id="31" name="Cylinder 30">
                <a:extLst>
                  <a:ext uri="{FF2B5EF4-FFF2-40B4-BE49-F238E27FC236}">
                    <a16:creationId xmlns:a16="http://schemas.microsoft.com/office/drawing/2014/main" id="{0844E5D0-A520-409B-B8BA-B3E39EFECC55}"/>
                  </a:ext>
                </a:extLst>
              </p:cNvPr>
              <p:cNvSpPr/>
              <p:nvPr/>
            </p:nvSpPr>
            <p:spPr>
              <a:xfrm rot="10800000">
                <a:off x="860995" y="1851575"/>
                <a:ext cx="369317" cy="1078218"/>
              </a:xfrm>
              <a:prstGeom prst="can">
                <a:avLst>
                  <a:gd name="adj" fmla="val 53846"/>
                </a:avLst>
              </a:prstGeom>
              <a:gradFill flip="none" rotWithShape="1">
                <a:gsLst>
                  <a:gs pos="0">
                    <a:schemeClr val="bg1">
                      <a:lumMod val="95000"/>
                    </a:schemeClr>
                  </a:gs>
                  <a:gs pos="50000">
                    <a:schemeClr val="bg1">
                      <a:lumMod val="75000"/>
                    </a:schemeClr>
                  </a:gs>
                  <a:gs pos="100000">
                    <a:schemeClr val="bg1">
                      <a:lumMod val="85000"/>
                    </a:schemeClr>
                  </a:gs>
                </a:gsLst>
                <a:lin ang="10800000" scaled="1"/>
                <a:tileRect/>
              </a:gradFill>
              <a:ln w="9525" cap="flat" cmpd="sng" algn="ctr">
                <a:solidFill>
                  <a:schemeClr val="bg1">
                    <a:lumMod val="65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32" name="Freeform: Shape 31">
                <a:extLst>
                  <a:ext uri="{FF2B5EF4-FFF2-40B4-BE49-F238E27FC236}">
                    <a16:creationId xmlns:a16="http://schemas.microsoft.com/office/drawing/2014/main" id="{C4CDD5D7-E374-40DA-8B75-FD7C506342A3}"/>
                  </a:ext>
                </a:extLst>
              </p:cNvPr>
              <p:cNvSpPr/>
              <p:nvPr/>
            </p:nvSpPr>
            <p:spPr>
              <a:xfrm>
                <a:off x="856775" y="1841562"/>
                <a:ext cx="370891" cy="105737"/>
              </a:xfrm>
              <a:custGeom>
                <a:avLst/>
                <a:gdLst>
                  <a:gd name="connsiteX0" fmla="*/ 188211 w 376422"/>
                  <a:gd name="connsiteY0" fmla="*/ 0 h 97101"/>
                  <a:gd name="connsiteX1" fmla="*/ 376422 w 376422"/>
                  <a:gd name="connsiteY1" fmla="*/ 75855 h 97101"/>
                  <a:gd name="connsiteX2" fmla="*/ 369999 w 376422"/>
                  <a:gd name="connsiteY2" fmla="*/ 88677 h 97101"/>
                  <a:gd name="connsiteX3" fmla="*/ 365852 w 376422"/>
                  <a:gd name="connsiteY3" fmla="*/ 80397 h 97101"/>
                  <a:gd name="connsiteX4" fmla="*/ 192431 w 376422"/>
                  <a:gd name="connsiteY4" fmla="*/ 34068 h 97101"/>
                  <a:gd name="connsiteX5" fmla="*/ 19011 w 376422"/>
                  <a:gd name="connsiteY5" fmla="*/ 80397 h 97101"/>
                  <a:gd name="connsiteX6" fmla="*/ 10643 w 376422"/>
                  <a:gd name="connsiteY6" fmla="*/ 97101 h 97101"/>
                  <a:gd name="connsiteX7" fmla="*/ 0 w 376422"/>
                  <a:gd name="connsiteY7" fmla="*/ 75855 h 97101"/>
                  <a:gd name="connsiteX8" fmla="*/ 188211 w 376422"/>
                  <a:gd name="connsiteY8" fmla="*/ 0 h 9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2" h="97101">
                    <a:moveTo>
                      <a:pt x="188211" y="0"/>
                    </a:moveTo>
                    <a:cubicBezTo>
                      <a:pt x="292157" y="0"/>
                      <a:pt x="376422" y="33961"/>
                      <a:pt x="376422" y="75855"/>
                    </a:cubicBezTo>
                    <a:lnTo>
                      <a:pt x="369999" y="88677"/>
                    </a:lnTo>
                    <a:lnTo>
                      <a:pt x="365852" y="80397"/>
                    </a:lnTo>
                    <a:cubicBezTo>
                      <a:pt x="337280" y="53171"/>
                      <a:pt x="270391" y="34068"/>
                      <a:pt x="192431" y="34068"/>
                    </a:cubicBezTo>
                    <a:cubicBezTo>
                      <a:pt x="114472" y="34068"/>
                      <a:pt x="47583" y="53171"/>
                      <a:pt x="19011" y="80397"/>
                    </a:cubicBezTo>
                    <a:lnTo>
                      <a:pt x="10643" y="97101"/>
                    </a:lnTo>
                    <a:lnTo>
                      <a:pt x="0" y="75855"/>
                    </a:lnTo>
                    <a:cubicBezTo>
                      <a:pt x="0" y="33961"/>
                      <a:pt x="84265" y="0"/>
                      <a:pt x="188211" y="0"/>
                    </a:cubicBezTo>
                    <a:close/>
                  </a:path>
                </a:pathLst>
              </a:custGeom>
              <a:gradFill>
                <a:gsLst>
                  <a:gs pos="100000">
                    <a:srgbClr val="EFEFEF"/>
                  </a:gs>
                  <a:gs pos="50000">
                    <a:srgbClr val="C0C0C0"/>
                  </a:gs>
                  <a:gs pos="0">
                    <a:srgbClr val="D8D8D8"/>
                  </a:gs>
                </a:gsLst>
                <a:lin ang="10800000" scaled="1"/>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3" name="Group 12">
              <a:extLst>
                <a:ext uri="{FF2B5EF4-FFF2-40B4-BE49-F238E27FC236}">
                  <a16:creationId xmlns:a16="http://schemas.microsoft.com/office/drawing/2014/main" id="{6CD90067-E6F5-45A2-A366-5F30FC1DC9C0}"/>
                </a:ext>
              </a:extLst>
            </p:cNvPr>
            <p:cNvGrpSpPr/>
            <p:nvPr/>
          </p:nvGrpSpPr>
          <p:grpSpPr>
            <a:xfrm>
              <a:off x="3403760" y="1957862"/>
              <a:ext cx="231021" cy="673038"/>
              <a:chOff x="856775" y="1841562"/>
              <a:chExt cx="373537" cy="1088231"/>
            </a:xfrm>
          </p:grpSpPr>
          <p:sp>
            <p:nvSpPr>
              <p:cNvPr id="29" name="Cylinder 28">
                <a:extLst>
                  <a:ext uri="{FF2B5EF4-FFF2-40B4-BE49-F238E27FC236}">
                    <a16:creationId xmlns:a16="http://schemas.microsoft.com/office/drawing/2014/main" id="{5C063777-84D8-4D9C-9739-EC9862F98F41}"/>
                  </a:ext>
                </a:extLst>
              </p:cNvPr>
              <p:cNvSpPr/>
              <p:nvPr/>
            </p:nvSpPr>
            <p:spPr>
              <a:xfrm rot="10800000">
                <a:off x="860995" y="1851575"/>
                <a:ext cx="369317" cy="1078218"/>
              </a:xfrm>
              <a:prstGeom prst="can">
                <a:avLst>
                  <a:gd name="adj" fmla="val 53846"/>
                </a:avLst>
              </a:prstGeom>
              <a:gradFill flip="none" rotWithShape="1">
                <a:gsLst>
                  <a:gs pos="0">
                    <a:schemeClr val="bg1">
                      <a:lumMod val="95000"/>
                    </a:schemeClr>
                  </a:gs>
                  <a:gs pos="50000">
                    <a:schemeClr val="bg1">
                      <a:lumMod val="75000"/>
                    </a:schemeClr>
                  </a:gs>
                  <a:gs pos="100000">
                    <a:schemeClr val="bg1">
                      <a:lumMod val="85000"/>
                    </a:schemeClr>
                  </a:gs>
                </a:gsLst>
                <a:lin ang="10800000" scaled="1"/>
                <a:tileRect/>
              </a:gradFill>
              <a:ln w="9525" cap="flat" cmpd="sng" algn="ctr">
                <a:solidFill>
                  <a:schemeClr val="bg1">
                    <a:lumMod val="65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30" name="Freeform: Shape 29">
                <a:extLst>
                  <a:ext uri="{FF2B5EF4-FFF2-40B4-BE49-F238E27FC236}">
                    <a16:creationId xmlns:a16="http://schemas.microsoft.com/office/drawing/2014/main" id="{D923CCEE-69F8-4FF3-A81D-038AF511260C}"/>
                  </a:ext>
                </a:extLst>
              </p:cNvPr>
              <p:cNvSpPr/>
              <p:nvPr/>
            </p:nvSpPr>
            <p:spPr>
              <a:xfrm>
                <a:off x="856775" y="1841562"/>
                <a:ext cx="370891" cy="105737"/>
              </a:xfrm>
              <a:custGeom>
                <a:avLst/>
                <a:gdLst>
                  <a:gd name="connsiteX0" fmla="*/ 188211 w 376422"/>
                  <a:gd name="connsiteY0" fmla="*/ 0 h 97101"/>
                  <a:gd name="connsiteX1" fmla="*/ 376422 w 376422"/>
                  <a:gd name="connsiteY1" fmla="*/ 75855 h 97101"/>
                  <a:gd name="connsiteX2" fmla="*/ 369999 w 376422"/>
                  <a:gd name="connsiteY2" fmla="*/ 88677 h 97101"/>
                  <a:gd name="connsiteX3" fmla="*/ 365852 w 376422"/>
                  <a:gd name="connsiteY3" fmla="*/ 80397 h 97101"/>
                  <a:gd name="connsiteX4" fmla="*/ 192431 w 376422"/>
                  <a:gd name="connsiteY4" fmla="*/ 34068 h 97101"/>
                  <a:gd name="connsiteX5" fmla="*/ 19011 w 376422"/>
                  <a:gd name="connsiteY5" fmla="*/ 80397 h 97101"/>
                  <a:gd name="connsiteX6" fmla="*/ 10643 w 376422"/>
                  <a:gd name="connsiteY6" fmla="*/ 97101 h 97101"/>
                  <a:gd name="connsiteX7" fmla="*/ 0 w 376422"/>
                  <a:gd name="connsiteY7" fmla="*/ 75855 h 97101"/>
                  <a:gd name="connsiteX8" fmla="*/ 188211 w 376422"/>
                  <a:gd name="connsiteY8" fmla="*/ 0 h 9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2" h="97101">
                    <a:moveTo>
                      <a:pt x="188211" y="0"/>
                    </a:moveTo>
                    <a:cubicBezTo>
                      <a:pt x="292157" y="0"/>
                      <a:pt x="376422" y="33961"/>
                      <a:pt x="376422" y="75855"/>
                    </a:cubicBezTo>
                    <a:lnTo>
                      <a:pt x="369999" y="88677"/>
                    </a:lnTo>
                    <a:lnTo>
                      <a:pt x="365852" y="80397"/>
                    </a:lnTo>
                    <a:cubicBezTo>
                      <a:pt x="337280" y="53171"/>
                      <a:pt x="270391" y="34068"/>
                      <a:pt x="192431" y="34068"/>
                    </a:cubicBezTo>
                    <a:cubicBezTo>
                      <a:pt x="114472" y="34068"/>
                      <a:pt x="47583" y="53171"/>
                      <a:pt x="19011" y="80397"/>
                    </a:cubicBezTo>
                    <a:lnTo>
                      <a:pt x="10643" y="97101"/>
                    </a:lnTo>
                    <a:lnTo>
                      <a:pt x="0" y="75855"/>
                    </a:lnTo>
                    <a:cubicBezTo>
                      <a:pt x="0" y="33961"/>
                      <a:pt x="84265" y="0"/>
                      <a:pt x="188211" y="0"/>
                    </a:cubicBezTo>
                    <a:close/>
                  </a:path>
                </a:pathLst>
              </a:custGeom>
              <a:gradFill>
                <a:gsLst>
                  <a:gs pos="100000">
                    <a:srgbClr val="EFEFEF"/>
                  </a:gs>
                  <a:gs pos="50000">
                    <a:srgbClr val="C0C0C0"/>
                  </a:gs>
                  <a:gs pos="0">
                    <a:srgbClr val="D8D8D8"/>
                  </a:gs>
                </a:gsLst>
                <a:lin ang="10800000" scaled="1"/>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5" name="Group 14">
              <a:extLst>
                <a:ext uri="{FF2B5EF4-FFF2-40B4-BE49-F238E27FC236}">
                  <a16:creationId xmlns:a16="http://schemas.microsoft.com/office/drawing/2014/main" id="{B2F404DB-468D-4E10-92C2-DD636F4169CB}"/>
                </a:ext>
              </a:extLst>
            </p:cNvPr>
            <p:cNvGrpSpPr/>
            <p:nvPr/>
          </p:nvGrpSpPr>
          <p:grpSpPr>
            <a:xfrm>
              <a:off x="5435172" y="1957862"/>
              <a:ext cx="231021" cy="673038"/>
              <a:chOff x="856775" y="1841562"/>
              <a:chExt cx="373537" cy="1088231"/>
            </a:xfrm>
          </p:grpSpPr>
          <p:sp>
            <p:nvSpPr>
              <p:cNvPr id="27" name="Cylinder 26">
                <a:extLst>
                  <a:ext uri="{FF2B5EF4-FFF2-40B4-BE49-F238E27FC236}">
                    <a16:creationId xmlns:a16="http://schemas.microsoft.com/office/drawing/2014/main" id="{F415585F-3ECD-4FD7-B79B-FC9966549C85}"/>
                  </a:ext>
                </a:extLst>
              </p:cNvPr>
              <p:cNvSpPr/>
              <p:nvPr/>
            </p:nvSpPr>
            <p:spPr>
              <a:xfrm rot="10800000">
                <a:off x="860995" y="1851575"/>
                <a:ext cx="369317" cy="1078218"/>
              </a:xfrm>
              <a:prstGeom prst="can">
                <a:avLst>
                  <a:gd name="adj" fmla="val 53846"/>
                </a:avLst>
              </a:prstGeom>
              <a:gradFill flip="none" rotWithShape="1">
                <a:gsLst>
                  <a:gs pos="0">
                    <a:schemeClr val="bg1">
                      <a:lumMod val="95000"/>
                    </a:schemeClr>
                  </a:gs>
                  <a:gs pos="50000">
                    <a:schemeClr val="bg1">
                      <a:lumMod val="75000"/>
                    </a:schemeClr>
                  </a:gs>
                  <a:gs pos="100000">
                    <a:schemeClr val="bg1">
                      <a:lumMod val="85000"/>
                    </a:schemeClr>
                  </a:gs>
                </a:gsLst>
                <a:lin ang="10800000" scaled="1"/>
                <a:tileRect/>
              </a:gradFill>
              <a:ln w="9525" cap="flat" cmpd="sng" algn="ctr">
                <a:solidFill>
                  <a:schemeClr val="bg1">
                    <a:lumMod val="65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8" name="Freeform: Shape 27">
                <a:extLst>
                  <a:ext uri="{FF2B5EF4-FFF2-40B4-BE49-F238E27FC236}">
                    <a16:creationId xmlns:a16="http://schemas.microsoft.com/office/drawing/2014/main" id="{BA2DA7CB-9D72-464B-B6D9-5737548464D4}"/>
                  </a:ext>
                </a:extLst>
              </p:cNvPr>
              <p:cNvSpPr/>
              <p:nvPr/>
            </p:nvSpPr>
            <p:spPr>
              <a:xfrm>
                <a:off x="856775" y="1841562"/>
                <a:ext cx="370891" cy="105737"/>
              </a:xfrm>
              <a:custGeom>
                <a:avLst/>
                <a:gdLst>
                  <a:gd name="connsiteX0" fmla="*/ 188211 w 376422"/>
                  <a:gd name="connsiteY0" fmla="*/ 0 h 97101"/>
                  <a:gd name="connsiteX1" fmla="*/ 376422 w 376422"/>
                  <a:gd name="connsiteY1" fmla="*/ 75855 h 97101"/>
                  <a:gd name="connsiteX2" fmla="*/ 369999 w 376422"/>
                  <a:gd name="connsiteY2" fmla="*/ 88677 h 97101"/>
                  <a:gd name="connsiteX3" fmla="*/ 365852 w 376422"/>
                  <a:gd name="connsiteY3" fmla="*/ 80397 h 97101"/>
                  <a:gd name="connsiteX4" fmla="*/ 192431 w 376422"/>
                  <a:gd name="connsiteY4" fmla="*/ 34068 h 97101"/>
                  <a:gd name="connsiteX5" fmla="*/ 19011 w 376422"/>
                  <a:gd name="connsiteY5" fmla="*/ 80397 h 97101"/>
                  <a:gd name="connsiteX6" fmla="*/ 10643 w 376422"/>
                  <a:gd name="connsiteY6" fmla="*/ 97101 h 97101"/>
                  <a:gd name="connsiteX7" fmla="*/ 0 w 376422"/>
                  <a:gd name="connsiteY7" fmla="*/ 75855 h 97101"/>
                  <a:gd name="connsiteX8" fmla="*/ 188211 w 376422"/>
                  <a:gd name="connsiteY8" fmla="*/ 0 h 9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2" h="97101">
                    <a:moveTo>
                      <a:pt x="188211" y="0"/>
                    </a:moveTo>
                    <a:cubicBezTo>
                      <a:pt x="292157" y="0"/>
                      <a:pt x="376422" y="33961"/>
                      <a:pt x="376422" y="75855"/>
                    </a:cubicBezTo>
                    <a:lnTo>
                      <a:pt x="369999" y="88677"/>
                    </a:lnTo>
                    <a:lnTo>
                      <a:pt x="365852" y="80397"/>
                    </a:lnTo>
                    <a:cubicBezTo>
                      <a:pt x="337280" y="53171"/>
                      <a:pt x="270391" y="34068"/>
                      <a:pt x="192431" y="34068"/>
                    </a:cubicBezTo>
                    <a:cubicBezTo>
                      <a:pt x="114472" y="34068"/>
                      <a:pt x="47583" y="53171"/>
                      <a:pt x="19011" y="80397"/>
                    </a:cubicBezTo>
                    <a:lnTo>
                      <a:pt x="10643" y="97101"/>
                    </a:lnTo>
                    <a:lnTo>
                      <a:pt x="0" y="75855"/>
                    </a:lnTo>
                    <a:cubicBezTo>
                      <a:pt x="0" y="33961"/>
                      <a:pt x="84265" y="0"/>
                      <a:pt x="188211" y="0"/>
                    </a:cubicBezTo>
                    <a:close/>
                  </a:path>
                </a:pathLst>
              </a:custGeom>
              <a:gradFill>
                <a:gsLst>
                  <a:gs pos="100000">
                    <a:srgbClr val="EFEFEF"/>
                  </a:gs>
                  <a:gs pos="50000">
                    <a:srgbClr val="C0C0C0"/>
                  </a:gs>
                  <a:gs pos="0">
                    <a:srgbClr val="D8D8D8"/>
                  </a:gs>
                </a:gsLst>
                <a:lin ang="10800000" scaled="1"/>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7" name="Group 16">
              <a:extLst>
                <a:ext uri="{FF2B5EF4-FFF2-40B4-BE49-F238E27FC236}">
                  <a16:creationId xmlns:a16="http://schemas.microsoft.com/office/drawing/2014/main" id="{D3D732AC-7A1A-4355-A017-E843B09A5CC7}"/>
                </a:ext>
              </a:extLst>
            </p:cNvPr>
            <p:cNvGrpSpPr/>
            <p:nvPr/>
          </p:nvGrpSpPr>
          <p:grpSpPr>
            <a:xfrm>
              <a:off x="7361777" y="1957862"/>
              <a:ext cx="231021" cy="673038"/>
              <a:chOff x="856775" y="1841562"/>
              <a:chExt cx="373537" cy="1088231"/>
            </a:xfrm>
          </p:grpSpPr>
          <p:sp>
            <p:nvSpPr>
              <p:cNvPr id="25" name="Cylinder 24">
                <a:extLst>
                  <a:ext uri="{FF2B5EF4-FFF2-40B4-BE49-F238E27FC236}">
                    <a16:creationId xmlns:a16="http://schemas.microsoft.com/office/drawing/2014/main" id="{54F62E8C-0864-40DC-85C2-562CA26A9185}"/>
                  </a:ext>
                </a:extLst>
              </p:cNvPr>
              <p:cNvSpPr/>
              <p:nvPr/>
            </p:nvSpPr>
            <p:spPr>
              <a:xfrm rot="10800000">
                <a:off x="860995" y="1851575"/>
                <a:ext cx="369317" cy="1078218"/>
              </a:xfrm>
              <a:prstGeom prst="can">
                <a:avLst>
                  <a:gd name="adj" fmla="val 53846"/>
                </a:avLst>
              </a:prstGeom>
              <a:gradFill flip="none" rotWithShape="1">
                <a:gsLst>
                  <a:gs pos="0">
                    <a:schemeClr val="bg1">
                      <a:lumMod val="95000"/>
                    </a:schemeClr>
                  </a:gs>
                  <a:gs pos="50000">
                    <a:schemeClr val="bg1">
                      <a:lumMod val="75000"/>
                    </a:schemeClr>
                  </a:gs>
                  <a:gs pos="100000">
                    <a:schemeClr val="bg1">
                      <a:lumMod val="85000"/>
                    </a:schemeClr>
                  </a:gs>
                </a:gsLst>
                <a:lin ang="10800000" scaled="1"/>
                <a:tileRect/>
              </a:gradFill>
              <a:ln w="9525" cap="flat" cmpd="sng" algn="ctr">
                <a:solidFill>
                  <a:schemeClr val="bg1">
                    <a:lumMod val="65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Freeform: Shape 25">
                <a:extLst>
                  <a:ext uri="{FF2B5EF4-FFF2-40B4-BE49-F238E27FC236}">
                    <a16:creationId xmlns:a16="http://schemas.microsoft.com/office/drawing/2014/main" id="{6B28D35F-7F0E-43C6-AE77-0E9DF5AEE552}"/>
                  </a:ext>
                </a:extLst>
              </p:cNvPr>
              <p:cNvSpPr/>
              <p:nvPr/>
            </p:nvSpPr>
            <p:spPr>
              <a:xfrm>
                <a:off x="856775" y="1841562"/>
                <a:ext cx="370891" cy="105737"/>
              </a:xfrm>
              <a:custGeom>
                <a:avLst/>
                <a:gdLst>
                  <a:gd name="connsiteX0" fmla="*/ 188211 w 376422"/>
                  <a:gd name="connsiteY0" fmla="*/ 0 h 97101"/>
                  <a:gd name="connsiteX1" fmla="*/ 376422 w 376422"/>
                  <a:gd name="connsiteY1" fmla="*/ 75855 h 97101"/>
                  <a:gd name="connsiteX2" fmla="*/ 369999 w 376422"/>
                  <a:gd name="connsiteY2" fmla="*/ 88677 h 97101"/>
                  <a:gd name="connsiteX3" fmla="*/ 365852 w 376422"/>
                  <a:gd name="connsiteY3" fmla="*/ 80397 h 97101"/>
                  <a:gd name="connsiteX4" fmla="*/ 192431 w 376422"/>
                  <a:gd name="connsiteY4" fmla="*/ 34068 h 97101"/>
                  <a:gd name="connsiteX5" fmla="*/ 19011 w 376422"/>
                  <a:gd name="connsiteY5" fmla="*/ 80397 h 97101"/>
                  <a:gd name="connsiteX6" fmla="*/ 10643 w 376422"/>
                  <a:gd name="connsiteY6" fmla="*/ 97101 h 97101"/>
                  <a:gd name="connsiteX7" fmla="*/ 0 w 376422"/>
                  <a:gd name="connsiteY7" fmla="*/ 75855 h 97101"/>
                  <a:gd name="connsiteX8" fmla="*/ 188211 w 376422"/>
                  <a:gd name="connsiteY8" fmla="*/ 0 h 9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2" h="97101">
                    <a:moveTo>
                      <a:pt x="188211" y="0"/>
                    </a:moveTo>
                    <a:cubicBezTo>
                      <a:pt x="292157" y="0"/>
                      <a:pt x="376422" y="33961"/>
                      <a:pt x="376422" y="75855"/>
                    </a:cubicBezTo>
                    <a:lnTo>
                      <a:pt x="369999" y="88677"/>
                    </a:lnTo>
                    <a:lnTo>
                      <a:pt x="365852" y="80397"/>
                    </a:lnTo>
                    <a:cubicBezTo>
                      <a:pt x="337280" y="53171"/>
                      <a:pt x="270391" y="34068"/>
                      <a:pt x="192431" y="34068"/>
                    </a:cubicBezTo>
                    <a:cubicBezTo>
                      <a:pt x="114472" y="34068"/>
                      <a:pt x="47583" y="53171"/>
                      <a:pt x="19011" y="80397"/>
                    </a:cubicBezTo>
                    <a:lnTo>
                      <a:pt x="10643" y="97101"/>
                    </a:lnTo>
                    <a:lnTo>
                      <a:pt x="0" y="75855"/>
                    </a:lnTo>
                    <a:cubicBezTo>
                      <a:pt x="0" y="33961"/>
                      <a:pt x="84265" y="0"/>
                      <a:pt x="188211" y="0"/>
                    </a:cubicBezTo>
                    <a:close/>
                  </a:path>
                </a:pathLst>
              </a:custGeom>
              <a:gradFill>
                <a:gsLst>
                  <a:gs pos="100000">
                    <a:srgbClr val="EFEFEF"/>
                  </a:gs>
                  <a:gs pos="50000">
                    <a:srgbClr val="C0C0C0"/>
                  </a:gs>
                  <a:gs pos="0">
                    <a:srgbClr val="D8D8D8"/>
                  </a:gs>
                </a:gsLst>
                <a:lin ang="10800000" scaled="1"/>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9" name="Group 18">
              <a:extLst>
                <a:ext uri="{FF2B5EF4-FFF2-40B4-BE49-F238E27FC236}">
                  <a16:creationId xmlns:a16="http://schemas.microsoft.com/office/drawing/2014/main" id="{04CD925B-37FC-4BB7-B526-FE491474BB44}"/>
                </a:ext>
              </a:extLst>
            </p:cNvPr>
            <p:cNvGrpSpPr/>
            <p:nvPr/>
          </p:nvGrpSpPr>
          <p:grpSpPr>
            <a:xfrm>
              <a:off x="8156259" y="1600200"/>
              <a:ext cx="960616" cy="469819"/>
              <a:chOff x="5867400" y="4874511"/>
              <a:chExt cx="960616" cy="469819"/>
            </a:xfrm>
          </p:grpSpPr>
          <p:sp>
            <p:nvSpPr>
              <p:cNvPr id="22" name="Cylinder 21">
                <a:extLst>
                  <a:ext uri="{FF2B5EF4-FFF2-40B4-BE49-F238E27FC236}">
                    <a16:creationId xmlns:a16="http://schemas.microsoft.com/office/drawing/2014/main" id="{E5275A3E-4287-4323-976C-FBAB0BD16243}"/>
                  </a:ext>
                </a:extLst>
              </p:cNvPr>
              <p:cNvSpPr/>
              <p:nvPr/>
            </p:nvSpPr>
            <p:spPr>
              <a:xfrm rot="5400000">
                <a:off x="5876277" y="4865634"/>
                <a:ext cx="461647" cy="479401"/>
              </a:xfrm>
              <a:prstGeom prst="can">
                <a:avLst>
                  <a:gd name="adj" fmla="val 53846"/>
                </a:avLst>
              </a:prstGeom>
              <a:gradFill flip="none" rotWithShape="1">
                <a:gsLst>
                  <a:gs pos="100000">
                    <a:schemeClr val="bg1">
                      <a:lumMod val="95000"/>
                    </a:schemeClr>
                  </a:gs>
                  <a:gs pos="35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endParaRPr lang="en-US" sz="1600" b="1" kern="0" dirty="0">
                  <a:latin typeface="Arial"/>
                </a:endParaRPr>
              </a:p>
            </p:txBody>
          </p:sp>
          <p:sp>
            <p:nvSpPr>
              <p:cNvPr id="23" name="Oval 22">
                <a:extLst>
                  <a:ext uri="{FF2B5EF4-FFF2-40B4-BE49-F238E27FC236}">
                    <a16:creationId xmlns:a16="http://schemas.microsoft.com/office/drawing/2014/main" id="{B830BCBD-D402-4F10-94B9-48FED61E33FB}"/>
                  </a:ext>
                </a:extLst>
              </p:cNvPr>
              <p:cNvSpPr/>
              <p:nvPr/>
            </p:nvSpPr>
            <p:spPr>
              <a:xfrm>
                <a:off x="6115833" y="4882683"/>
                <a:ext cx="225006" cy="461647"/>
              </a:xfrm>
              <a:prstGeom prst="ellipse">
                <a:avLst/>
              </a:prstGeom>
              <a:gradFill flip="none" rotWithShape="1">
                <a:gsLst>
                  <a:gs pos="0">
                    <a:srgbClr val="EAEAEA"/>
                  </a:gs>
                  <a:gs pos="33000">
                    <a:srgbClr val="D8D8D8"/>
                  </a:gs>
                  <a:gs pos="72000">
                    <a:srgbClr val="B8ADB7"/>
                  </a:gs>
                </a:gsLst>
                <a:lin ang="5400000" scaled="0"/>
                <a:tileRect/>
              </a:gradFill>
              <a:ln w="952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Cylinder 23">
                <a:extLst>
                  <a:ext uri="{FF2B5EF4-FFF2-40B4-BE49-F238E27FC236}">
                    <a16:creationId xmlns:a16="http://schemas.microsoft.com/office/drawing/2014/main" id="{C3C99BF7-2BC5-499E-8C49-018BD80558D8}"/>
                  </a:ext>
                </a:extLst>
              </p:cNvPr>
              <p:cNvSpPr/>
              <p:nvPr/>
            </p:nvSpPr>
            <p:spPr>
              <a:xfrm rot="5400000">
                <a:off x="6314792" y="4776770"/>
                <a:ext cx="369317" cy="657130"/>
              </a:xfrm>
              <a:prstGeom prst="can">
                <a:avLst>
                  <a:gd name="adj" fmla="val 53846"/>
                </a:avLst>
              </a:prstGeom>
              <a:gradFill flip="none" rotWithShape="1">
                <a:gsLst>
                  <a:gs pos="100000">
                    <a:schemeClr val="bg1">
                      <a:lumMod val="95000"/>
                    </a:schemeClr>
                  </a:gs>
                  <a:gs pos="50000">
                    <a:schemeClr val="bg1">
                      <a:lumMod val="75000"/>
                    </a:schemeClr>
                  </a:gs>
                  <a:gs pos="0">
                    <a:srgbClr val="B39FB1"/>
                  </a:gs>
                </a:gsLst>
                <a:lin ang="10800000" scaled="1"/>
                <a:tileRect/>
              </a:gradFill>
              <a:ln w="9525" cap="flat" cmpd="sng" algn="ctr">
                <a:solidFill>
                  <a:schemeClr val="bg1">
                    <a:lumMod val="65000"/>
                  </a:schemeClr>
                </a:solidFill>
                <a:prstDash val="solid"/>
              </a:ln>
              <a:effectLst/>
            </p:spPr>
            <p:txBody>
              <a:bodyPr vert="vert270" rtlCol="0" anchor="ctr"/>
              <a:lstStyle/>
              <a:p>
                <a:pPr algn="ctr" defTabSz="914400"/>
                <a:endParaRPr lang="en-US" sz="1600" b="1" kern="0" dirty="0">
                  <a:latin typeface="Arial"/>
                </a:endParaRPr>
              </a:p>
            </p:txBody>
          </p:sp>
        </p:grpSp>
        <p:sp>
          <p:nvSpPr>
            <p:cNvPr id="20" name="Rectangle 19">
              <a:extLst>
                <a:ext uri="{FF2B5EF4-FFF2-40B4-BE49-F238E27FC236}">
                  <a16:creationId xmlns:a16="http://schemas.microsoft.com/office/drawing/2014/main" id="{D650C3CE-BB7A-4E72-82CC-832A5D6F15B6}"/>
                </a:ext>
              </a:extLst>
            </p:cNvPr>
            <p:cNvSpPr/>
            <p:nvPr/>
          </p:nvSpPr>
          <p:spPr>
            <a:xfrm>
              <a:off x="-1" y="1524000"/>
              <a:ext cx="372646" cy="666845"/>
            </a:xfrm>
            <a:prstGeom prst="rect">
              <a:avLst/>
            </a:prstGeom>
            <a:gradFill flip="none" rotWithShape="1">
              <a:gsLst>
                <a:gs pos="0">
                  <a:schemeClr val="bg1"/>
                </a:gs>
                <a:gs pos="52000">
                  <a:schemeClr val="bg1"/>
                </a:gs>
                <a:gs pos="100000">
                  <a:schemeClr val="bg1">
                    <a:alpha val="0"/>
                  </a:schemeClr>
                </a:gs>
              </a:gsLst>
              <a:lin ang="0" scaled="1"/>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Rectangle 20">
              <a:extLst>
                <a:ext uri="{FF2B5EF4-FFF2-40B4-BE49-F238E27FC236}">
                  <a16:creationId xmlns:a16="http://schemas.microsoft.com/office/drawing/2014/main" id="{D01A1E85-B9A5-4E75-AEFC-EC7148D894D0}"/>
                </a:ext>
              </a:extLst>
            </p:cNvPr>
            <p:cNvSpPr/>
            <p:nvPr/>
          </p:nvSpPr>
          <p:spPr>
            <a:xfrm flipH="1">
              <a:off x="8724091" y="1511399"/>
              <a:ext cx="411165" cy="666845"/>
            </a:xfrm>
            <a:prstGeom prst="rect">
              <a:avLst/>
            </a:prstGeom>
            <a:gradFill flip="none" rotWithShape="1">
              <a:gsLst>
                <a:gs pos="0">
                  <a:schemeClr val="bg1"/>
                </a:gs>
                <a:gs pos="52000">
                  <a:schemeClr val="bg1"/>
                </a:gs>
                <a:gs pos="100000">
                  <a:schemeClr val="bg1">
                    <a:alpha val="0"/>
                  </a:schemeClr>
                </a:gs>
              </a:gsLst>
              <a:lin ang="0" scaled="1"/>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8" name="Rectangle: Rounded Corners 47">
              <a:extLst>
                <a:ext uri="{FF2B5EF4-FFF2-40B4-BE49-F238E27FC236}">
                  <a16:creationId xmlns:a16="http://schemas.microsoft.com/office/drawing/2014/main" id="{2BCAAFD8-504E-4546-BBBA-F97388681326}"/>
                </a:ext>
              </a:extLst>
            </p:cNvPr>
            <p:cNvSpPr/>
            <p:nvPr/>
          </p:nvSpPr>
          <p:spPr>
            <a:xfrm>
              <a:off x="2892331" y="2458732"/>
              <a:ext cx="1252241" cy="424463"/>
            </a:xfrm>
            <a:prstGeom prst="roundRect">
              <a:avLst>
                <a:gd name="adj" fmla="val 5233"/>
              </a:avLst>
            </a:prstGeom>
            <a:solidFill>
              <a:schemeClr val="bg1">
                <a:lumMod val="95000"/>
              </a:schemeClr>
            </a:solidFill>
            <a:ln w="19050" cap="flat" cmpd="sng" algn="ctr">
              <a:solidFill>
                <a:srgbClr val="A6A6A6"/>
              </a:solidFill>
              <a:prstDash val="solid"/>
            </a:ln>
            <a:effectLst/>
          </p:spPr>
          <p:txBody>
            <a:bodyPr rtlCol="0" anchor="ctr"/>
            <a:lstStyle/>
            <a:p>
              <a:pPr algn="ctr" defTabSz="914400"/>
              <a:r>
                <a:rPr lang="en-US" sz="1100" b="1" kern="0" dirty="0">
                  <a:latin typeface="Arial"/>
                </a:rPr>
                <a:t>Aggregate &amp; Clean</a:t>
              </a:r>
            </a:p>
          </p:txBody>
        </p:sp>
        <p:sp>
          <p:nvSpPr>
            <p:cNvPr id="51" name="Rectangle: Rounded Corners 50">
              <a:extLst>
                <a:ext uri="{FF2B5EF4-FFF2-40B4-BE49-F238E27FC236}">
                  <a16:creationId xmlns:a16="http://schemas.microsoft.com/office/drawing/2014/main" id="{9604B76D-38D0-4A6F-A436-AD1648CFDD60}"/>
                </a:ext>
              </a:extLst>
            </p:cNvPr>
            <p:cNvSpPr/>
            <p:nvPr/>
          </p:nvSpPr>
          <p:spPr>
            <a:xfrm>
              <a:off x="1192625" y="2458732"/>
              <a:ext cx="1252241" cy="424463"/>
            </a:xfrm>
            <a:prstGeom prst="roundRect">
              <a:avLst>
                <a:gd name="adj" fmla="val 5233"/>
              </a:avLst>
            </a:prstGeom>
            <a:solidFill>
              <a:schemeClr val="bg1">
                <a:lumMod val="95000"/>
              </a:schemeClr>
            </a:solidFill>
            <a:ln w="19050" cap="flat" cmpd="sng" algn="ctr">
              <a:solidFill>
                <a:srgbClr val="A6A6A6"/>
              </a:solidFill>
              <a:prstDash val="solid"/>
            </a:ln>
            <a:effectLst/>
          </p:spPr>
          <p:txBody>
            <a:bodyPr rtlCol="0" anchor="ctr"/>
            <a:lstStyle/>
            <a:p>
              <a:pPr algn="ctr" defTabSz="914400"/>
              <a:r>
                <a:rPr lang="en-US" sz="1100" b="1" kern="0" dirty="0">
                  <a:latin typeface="Arial"/>
                </a:rPr>
                <a:t>Collect</a:t>
              </a:r>
            </a:p>
          </p:txBody>
        </p:sp>
        <p:sp>
          <p:nvSpPr>
            <p:cNvPr id="52" name="Rectangle: Rounded Corners 51">
              <a:extLst>
                <a:ext uri="{FF2B5EF4-FFF2-40B4-BE49-F238E27FC236}">
                  <a16:creationId xmlns:a16="http://schemas.microsoft.com/office/drawing/2014/main" id="{A88A4D1B-2856-4BB3-9013-646C6F40B385}"/>
                </a:ext>
              </a:extLst>
            </p:cNvPr>
            <p:cNvSpPr/>
            <p:nvPr/>
          </p:nvSpPr>
          <p:spPr>
            <a:xfrm>
              <a:off x="4923743" y="2458732"/>
              <a:ext cx="1252241" cy="424463"/>
            </a:xfrm>
            <a:prstGeom prst="roundRect">
              <a:avLst>
                <a:gd name="adj" fmla="val 5233"/>
              </a:avLst>
            </a:prstGeom>
            <a:solidFill>
              <a:schemeClr val="bg1">
                <a:lumMod val="95000"/>
              </a:schemeClr>
            </a:solidFill>
            <a:ln w="19050" cap="flat" cmpd="sng" algn="ctr">
              <a:solidFill>
                <a:srgbClr val="A6A6A6"/>
              </a:solidFill>
              <a:prstDash val="solid"/>
            </a:ln>
            <a:effectLst/>
          </p:spPr>
          <p:txBody>
            <a:bodyPr rtlCol="0" anchor="ctr"/>
            <a:lstStyle/>
            <a:p>
              <a:pPr algn="ctr" defTabSz="914400"/>
              <a:r>
                <a:rPr lang="en-US" sz="1100" b="1" kern="0" dirty="0">
                  <a:latin typeface="Arial"/>
                </a:rPr>
                <a:t>Incorporate Into Models</a:t>
              </a:r>
            </a:p>
          </p:txBody>
        </p:sp>
        <p:sp>
          <p:nvSpPr>
            <p:cNvPr id="53" name="Rectangle: Rounded Corners 52">
              <a:extLst>
                <a:ext uri="{FF2B5EF4-FFF2-40B4-BE49-F238E27FC236}">
                  <a16:creationId xmlns:a16="http://schemas.microsoft.com/office/drawing/2014/main" id="{EE520310-26A5-4614-AC0B-3FA7940126D6}"/>
                </a:ext>
              </a:extLst>
            </p:cNvPr>
            <p:cNvSpPr/>
            <p:nvPr/>
          </p:nvSpPr>
          <p:spPr>
            <a:xfrm>
              <a:off x="6850348" y="2458732"/>
              <a:ext cx="1252241" cy="424463"/>
            </a:xfrm>
            <a:prstGeom prst="roundRect">
              <a:avLst>
                <a:gd name="adj" fmla="val 5233"/>
              </a:avLst>
            </a:prstGeom>
            <a:solidFill>
              <a:schemeClr val="bg1">
                <a:lumMod val="95000"/>
              </a:schemeClr>
            </a:solidFill>
            <a:ln w="19050" cap="flat" cmpd="sng" algn="ctr">
              <a:solidFill>
                <a:srgbClr val="A6A6A6"/>
              </a:solidFill>
              <a:prstDash val="solid"/>
            </a:ln>
            <a:effectLst/>
          </p:spPr>
          <p:txBody>
            <a:bodyPr rtlCol="0" anchor="ctr"/>
            <a:lstStyle/>
            <a:p>
              <a:pPr algn="ctr" defTabSz="914400"/>
              <a:r>
                <a:rPr lang="en-US" sz="1100" b="1" kern="0" dirty="0">
                  <a:latin typeface="Arial"/>
                </a:rPr>
                <a:t>Deploy</a:t>
              </a:r>
            </a:p>
          </p:txBody>
        </p:sp>
      </p:grpSp>
    </p:spTree>
    <p:extLst>
      <p:ext uri="{BB962C8B-B14F-4D97-AF65-F5344CB8AC3E}">
        <p14:creationId xmlns:p14="http://schemas.microsoft.com/office/powerpoint/2010/main" val="237842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159C1-D054-4AD4-952A-EEFCF23F0556}"/>
              </a:ext>
            </a:extLst>
          </p:cNvPr>
          <p:cNvSpPr>
            <a:spLocks noGrp="1"/>
          </p:cNvSpPr>
          <p:nvPr>
            <p:ph type="sldNum" sz="quarter" idx="12"/>
          </p:nvPr>
        </p:nvSpPr>
        <p:spPr/>
        <p:txBody>
          <a:bodyPr/>
          <a:lstStyle/>
          <a:p>
            <a:fld id="{A8160BDD-7155-D744-B749-9730458604AD}" type="slidenum">
              <a:rPr lang="en-US" smtClean="0"/>
              <a:pPr/>
              <a:t>13</a:t>
            </a:fld>
            <a:endParaRPr lang="en-US" dirty="0"/>
          </a:p>
        </p:txBody>
      </p:sp>
      <p:sp>
        <p:nvSpPr>
          <p:cNvPr id="3" name="Content Placeholder 2">
            <a:extLst>
              <a:ext uri="{FF2B5EF4-FFF2-40B4-BE49-F238E27FC236}">
                <a16:creationId xmlns:a16="http://schemas.microsoft.com/office/drawing/2014/main" id="{5FE8CCC3-745B-43C0-817F-72571C9B77F9}"/>
              </a:ext>
            </a:extLst>
          </p:cNvPr>
          <p:cNvSpPr>
            <a:spLocks noGrp="1"/>
          </p:cNvSpPr>
          <p:nvPr>
            <p:ph idx="1"/>
          </p:nvPr>
        </p:nvSpPr>
        <p:spPr>
          <a:xfrm>
            <a:off x="341926" y="1302040"/>
            <a:ext cx="4978220" cy="2422062"/>
          </a:xfrm>
        </p:spPr>
        <p:txBody>
          <a:bodyPr/>
          <a:lstStyle/>
          <a:p>
            <a:r>
              <a:rPr lang="en-US" dirty="0"/>
              <a:t>Often assembled from hundreds of different components</a:t>
            </a:r>
          </a:p>
          <a:p>
            <a:pPr lvl="1"/>
            <a:r>
              <a:rPr lang="en-US" dirty="0"/>
              <a:t>Host platform (such as Linux or Windows)</a:t>
            </a:r>
          </a:p>
          <a:p>
            <a:pPr lvl="1"/>
            <a:r>
              <a:rPr lang="en-US" dirty="0"/>
              <a:t>Programming environment (such as Python or R)</a:t>
            </a:r>
          </a:p>
          <a:p>
            <a:pPr lvl="1"/>
            <a:r>
              <a:rPr lang="en-US" dirty="0"/>
              <a:t>Online data repositories and cloud services</a:t>
            </a:r>
          </a:p>
          <a:p>
            <a:pPr lvl="1"/>
            <a:r>
              <a:rPr lang="en-US" dirty="0"/>
              <a:t>Software libraries used to accomplish different sorts of tasks (such as pandas, scikit-learn, and Matplotlib)</a:t>
            </a:r>
          </a:p>
        </p:txBody>
      </p:sp>
      <p:sp>
        <p:nvSpPr>
          <p:cNvPr id="4" name="Title 3">
            <a:extLst>
              <a:ext uri="{FF2B5EF4-FFF2-40B4-BE49-F238E27FC236}">
                <a16:creationId xmlns:a16="http://schemas.microsoft.com/office/drawing/2014/main" id="{59588D19-881C-4461-9C52-0CC306B53114}"/>
              </a:ext>
            </a:extLst>
          </p:cNvPr>
          <p:cNvSpPr>
            <a:spLocks noGrp="1"/>
          </p:cNvSpPr>
          <p:nvPr>
            <p:ph type="title"/>
          </p:nvPr>
        </p:nvSpPr>
        <p:spPr/>
        <p:txBody>
          <a:bodyPr/>
          <a:lstStyle/>
          <a:p>
            <a:r>
              <a:rPr lang="en-US" dirty="0"/>
              <a:t>ML Software Environments</a:t>
            </a:r>
          </a:p>
        </p:txBody>
      </p:sp>
      <p:sp>
        <p:nvSpPr>
          <p:cNvPr id="7" name="Content Placeholder 2">
            <a:extLst>
              <a:ext uri="{FF2B5EF4-FFF2-40B4-BE49-F238E27FC236}">
                <a16:creationId xmlns:a16="http://schemas.microsoft.com/office/drawing/2014/main" id="{158911CB-AC11-465A-B291-3A6B61A737A8}"/>
              </a:ext>
            </a:extLst>
          </p:cNvPr>
          <p:cNvSpPr txBox="1">
            <a:spLocks/>
          </p:cNvSpPr>
          <p:nvPr/>
        </p:nvSpPr>
        <p:spPr>
          <a:xfrm>
            <a:off x="341926" y="3724102"/>
            <a:ext cx="8612258" cy="2498898"/>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These components (software libraries, in particular)</a:t>
            </a:r>
          </a:p>
          <a:p>
            <a:pPr lvl="1"/>
            <a:r>
              <a:rPr lang="en-US" dirty="0"/>
              <a:t>May have interdependencies that affect</a:t>
            </a:r>
          </a:p>
          <a:p>
            <a:pPr lvl="2"/>
            <a:r>
              <a:rPr lang="en-US" dirty="0"/>
              <a:t>Whether your projects will run</a:t>
            </a:r>
          </a:p>
          <a:p>
            <a:pPr lvl="2"/>
            <a:r>
              <a:rPr lang="en-US" dirty="0"/>
              <a:t>Results they produce</a:t>
            </a:r>
          </a:p>
          <a:p>
            <a:r>
              <a:rPr lang="en-US" dirty="0"/>
              <a:t>Carefully document the tools and versions your model uses, so you (or anyone who inherits your project) can reconstruct the correct environment later, if necessary.</a:t>
            </a:r>
          </a:p>
        </p:txBody>
      </p:sp>
      <p:grpSp>
        <p:nvGrpSpPr>
          <p:cNvPr id="14" name="Group 13">
            <a:extLst>
              <a:ext uri="{FF2B5EF4-FFF2-40B4-BE49-F238E27FC236}">
                <a16:creationId xmlns:a16="http://schemas.microsoft.com/office/drawing/2014/main" id="{8BF4837F-77A2-4E3A-AC15-1A7052040407}"/>
              </a:ext>
            </a:extLst>
          </p:cNvPr>
          <p:cNvGrpSpPr/>
          <p:nvPr/>
        </p:nvGrpSpPr>
        <p:grpSpPr>
          <a:xfrm>
            <a:off x="5594465" y="1298982"/>
            <a:ext cx="3359719" cy="3035686"/>
            <a:chOff x="5594465" y="1298982"/>
            <a:chExt cx="3359719" cy="3035686"/>
          </a:xfrm>
        </p:grpSpPr>
        <p:pic>
          <p:nvPicPr>
            <p:cNvPr id="10" name="Picture 9">
              <a:extLst>
                <a:ext uri="{FF2B5EF4-FFF2-40B4-BE49-F238E27FC236}">
                  <a16:creationId xmlns:a16="http://schemas.microsoft.com/office/drawing/2014/main" id="{03DB3D97-395D-449B-9872-420CF91E8980}"/>
                </a:ext>
              </a:extLst>
            </p:cNvPr>
            <p:cNvPicPr>
              <a:picLocks noChangeAspect="1"/>
            </p:cNvPicPr>
            <p:nvPr/>
          </p:nvPicPr>
          <p:blipFill>
            <a:blip r:embed="rId3"/>
            <a:stretch>
              <a:fillRect/>
            </a:stretch>
          </p:blipFill>
          <p:spPr>
            <a:xfrm>
              <a:off x="5594465" y="1298982"/>
              <a:ext cx="3359719" cy="2239812"/>
            </a:xfrm>
            <a:prstGeom prst="rect">
              <a:avLst/>
            </a:prstGeom>
          </p:spPr>
        </p:pic>
        <p:sp>
          <p:nvSpPr>
            <p:cNvPr id="11" name="TextBox 10">
              <a:extLst>
                <a:ext uri="{FF2B5EF4-FFF2-40B4-BE49-F238E27FC236}">
                  <a16:creationId xmlns:a16="http://schemas.microsoft.com/office/drawing/2014/main" id="{0A275EFF-14F7-46C8-8300-28E5A58CDEEF}"/>
                </a:ext>
              </a:extLst>
            </p:cNvPr>
            <p:cNvSpPr txBox="1"/>
            <p:nvPr/>
          </p:nvSpPr>
          <p:spPr>
            <a:xfrm rot="16200000">
              <a:off x="6740860" y="1841010"/>
              <a:ext cx="1152429" cy="1180473"/>
            </a:xfrm>
            <a:prstGeom prst="rect">
              <a:avLst/>
            </a:prstGeom>
            <a:noFill/>
          </p:spPr>
          <p:txBody>
            <a:bodyPr wrap="none" rtlCol="0">
              <a:prstTxWarp prst="textCircle">
                <a:avLst>
                  <a:gd name="adj" fmla="val 19349412"/>
                </a:avLst>
              </a:prstTxWarp>
              <a:spAutoFit/>
            </a:bodyPr>
            <a:lstStyle/>
            <a:p>
              <a:r>
                <a:rPr lang="en-US" sz="3600" b="1" dirty="0">
                  <a:latin typeface="Times New Roman" panose="02020603050405020304" pitchFamily="18" charset="0"/>
                  <a:cs typeface="Times New Roman" panose="02020603050405020304" pitchFamily="18" charset="0"/>
                </a:rPr>
                <a:t>LOGISTIC REGRESSION</a:t>
              </a:r>
            </a:p>
          </p:txBody>
        </p:sp>
        <p:sp>
          <p:nvSpPr>
            <p:cNvPr id="12" name="TextBox 11">
              <a:extLst>
                <a:ext uri="{FF2B5EF4-FFF2-40B4-BE49-F238E27FC236}">
                  <a16:creationId xmlns:a16="http://schemas.microsoft.com/office/drawing/2014/main" id="{CAAE297F-535F-414A-B813-68C36E6483F5}"/>
                </a:ext>
              </a:extLst>
            </p:cNvPr>
            <p:cNvSpPr txBox="1"/>
            <p:nvPr/>
          </p:nvSpPr>
          <p:spPr>
            <a:xfrm rot="16200000">
              <a:off x="5806473" y="3143905"/>
              <a:ext cx="1152429" cy="1180473"/>
            </a:xfrm>
            <a:prstGeom prst="rect">
              <a:avLst/>
            </a:prstGeom>
            <a:noFill/>
          </p:spPr>
          <p:txBody>
            <a:bodyPr wrap="none" rtlCol="0">
              <a:prstTxWarp prst="textCircle">
                <a:avLst>
                  <a:gd name="adj" fmla="val 19349412"/>
                </a:avLst>
              </a:prstTxWarp>
              <a:spAutoFit/>
            </a:bodyPr>
            <a:lstStyle/>
            <a:p>
              <a:r>
                <a:rPr lang="en-US" sz="3600" b="1" dirty="0">
                  <a:latin typeface="Times New Roman" panose="02020603050405020304" pitchFamily="18" charset="0"/>
                  <a:cs typeface="Times New Roman" panose="02020603050405020304" pitchFamily="18" charset="0"/>
                </a:rPr>
                <a:t>RANDOM FOREST</a:t>
              </a:r>
            </a:p>
          </p:txBody>
        </p:sp>
        <p:sp>
          <p:nvSpPr>
            <p:cNvPr id="13" name="TextBox 12">
              <a:extLst>
                <a:ext uri="{FF2B5EF4-FFF2-40B4-BE49-F238E27FC236}">
                  <a16:creationId xmlns:a16="http://schemas.microsoft.com/office/drawing/2014/main" id="{E0E6D610-0030-431A-A983-4F107A7DA325}"/>
                </a:ext>
              </a:extLst>
            </p:cNvPr>
            <p:cNvSpPr txBox="1"/>
            <p:nvPr/>
          </p:nvSpPr>
          <p:spPr>
            <a:xfrm rot="16200000">
              <a:off x="7652138" y="3133865"/>
              <a:ext cx="1221133" cy="1180473"/>
            </a:xfrm>
            <a:prstGeom prst="rect">
              <a:avLst/>
            </a:prstGeom>
            <a:noFill/>
          </p:spPr>
          <p:txBody>
            <a:bodyPr wrap="none" rtlCol="0">
              <a:prstTxWarp prst="textCircle">
                <a:avLst>
                  <a:gd name="adj" fmla="val 19349412"/>
                </a:avLst>
              </a:prstTxWarp>
              <a:spAutoFit/>
            </a:bodyPr>
            <a:lstStyle/>
            <a:p>
              <a:r>
                <a:rPr lang="en-US" sz="3600" dirty="0">
                  <a:latin typeface="Times New Roman" panose="02020603050405020304" pitchFamily="18" charset="0"/>
                  <a:cs typeface="Times New Roman" panose="02020603050405020304" pitchFamily="18" charset="0"/>
                </a:rPr>
                <a:t>SUPPORT VECTOR MACHINE</a:t>
              </a:r>
            </a:p>
          </p:txBody>
        </p:sp>
      </p:grpSp>
    </p:spTree>
    <p:extLst>
      <p:ext uri="{BB962C8B-B14F-4D97-AF65-F5344CB8AC3E}">
        <p14:creationId xmlns:p14="http://schemas.microsoft.com/office/powerpoint/2010/main" val="3959698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432176-9B31-4B50-974C-EE20003E0FDD}"/>
              </a:ext>
            </a:extLst>
          </p:cNvPr>
          <p:cNvSpPr>
            <a:spLocks noGrp="1"/>
          </p:cNvSpPr>
          <p:nvPr>
            <p:ph type="sldNum" sz="quarter" idx="12"/>
          </p:nvPr>
        </p:nvSpPr>
        <p:spPr/>
        <p:txBody>
          <a:bodyPr/>
          <a:lstStyle/>
          <a:p>
            <a:fld id="{A8160BDD-7155-D744-B749-9730458604AD}" type="slidenum">
              <a:rPr lang="en-US" smtClean="0"/>
              <a:pPr/>
              <a:t>14</a:t>
            </a:fld>
            <a:endParaRPr lang="en-US" dirty="0"/>
          </a:p>
        </p:txBody>
      </p:sp>
      <p:sp>
        <p:nvSpPr>
          <p:cNvPr id="3" name="Content Placeholder 2">
            <a:extLst>
              <a:ext uri="{FF2B5EF4-FFF2-40B4-BE49-F238E27FC236}">
                <a16:creationId xmlns:a16="http://schemas.microsoft.com/office/drawing/2014/main" id="{E11D08A4-47A5-4591-A5F2-320E1E2E0428}"/>
              </a:ext>
            </a:extLst>
          </p:cNvPr>
          <p:cNvSpPr>
            <a:spLocks noGrp="1"/>
          </p:cNvSpPr>
          <p:nvPr>
            <p:ph idx="1"/>
          </p:nvPr>
        </p:nvSpPr>
        <p:spPr/>
        <p:txBody>
          <a:bodyPr/>
          <a:lstStyle/>
          <a:p>
            <a:r>
              <a:rPr lang="en-US" dirty="0"/>
              <a:t>The pandas </a:t>
            </a:r>
            <a:r>
              <a:rPr lang="en-US" sz="1600" dirty="0">
                <a:latin typeface="Courier New" panose="02070309020205020404" pitchFamily="49" charset="0"/>
                <a:cs typeface="Courier New" panose="02070309020205020404" pitchFamily="49" charset="0"/>
              </a:rPr>
              <a:t>DataFrame</a:t>
            </a:r>
            <a:r>
              <a:rPr lang="en-US" dirty="0"/>
              <a:t> object </a:t>
            </a:r>
          </a:p>
          <a:p>
            <a:pPr lvl="1"/>
            <a:r>
              <a:rPr lang="en-US" dirty="0"/>
              <a:t>Defines a two-dimensional labeled data structure that may contain columns of different types, similar to a spreadsheet or SQL table</a:t>
            </a:r>
          </a:p>
          <a:p>
            <a:pPr lvl="1"/>
            <a:r>
              <a:rPr lang="en-US" dirty="0"/>
              <a:t>Commonly used to import structured datafiles (such as JSON or CSV) for use in machine learning or data analysis projects</a:t>
            </a:r>
          </a:p>
          <a:p>
            <a:r>
              <a:rPr lang="en-US" dirty="0"/>
              <a:t>To load a dataset from a CSV file into a pandas dataframe:</a:t>
            </a:r>
          </a:p>
          <a:p>
            <a:pPr marL="400050" lvl="1" indent="0">
              <a:buNone/>
            </a:pPr>
            <a:r>
              <a:rPr lang="en-US" sz="1400" dirty="0">
                <a:latin typeface="Courier New" panose="02070309020205020404" pitchFamily="49" charset="0"/>
                <a:cs typeface="Courier New" panose="02070309020205020404" pitchFamily="49" charset="0"/>
              </a:rPr>
              <a:t>import pandas as pd</a:t>
            </a:r>
          </a:p>
          <a:p>
            <a:pPr marL="400050" lvl="1" indent="0">
              <a:buNone/>
            </a:pPr>
            <a:r>
              <a:rPr lang="en-US" sz="1400" dirty="0">
                <a:latin typeface="Courier New" panose="02070309020205020404" pitchFamily="49" charset="0"/>
                <a:cs typeface="Courier New" panose="02070309020205020404" pitchFamily="49" charset="0"/>
              </a:rPr>
              <a:t>my_dataframe = pd.read_csv( data_raw_file )</a:t>
            </a:r>
          </a:p>
          <a:p>
            <a:pPr marL="400050" lvl="1" indent="0">
              <a:buNone/>
            </a:pPr>
            <a:r>
              <a:rPr lang="en-US" sz="1400" dirty="0">
                <a:latin typeface="Courier New" panose="02070309020205020404" pitchFamily="49" charset="0"/>
                <a:cs typeface="Courier New" panose="02070309020205020404" pitchFamily="49" charset="0"/>
              </a:rPr>
              <a:t>num_records = len(data_raw)</a:t>
            </a:r>
          </a:p>
          <a:p>
            <a:r>
              <a:rPr lang="en-US" dirty="0"/>
              <a:t>To read a CSV file into a dataframe:</a:t>
            </a:r>
          </a:p>
          <a:p>
            <a:pPr lvl="1"/>
            <a:r>
              <a:rPr lang="en-US" dirty="0"/>
              <a:t>Call pandas' </a:t>
            </a:r>
            <a:r>
              <a:rPr lang="en-US" sz="1400" dirty="0">
                <a:latin typeface="Courier New" panose="02070309020205020404" pitchFamily="49" charset="0"/>
                <a:cs typeface="Courier New" panose="02070309020205020404" pitchFamily="49" charset="0"/>
              </a:rPr>
              <a:t>read_csv </a:t>
            </a:r>
            <a:r>
              <a:rPr lang="en-US" dirty="0"/>
              <a:t>method</a:t>
            </a:r>
          </a:p>
          <a:p>
            <a:pPr lvl="1"/>
            <a:r>
              <a:rPr lang="en-US" dirty="0"/>
              <a:t>Pass in the combined path and filename of the CSV file</a:t>
            </a:r>
          </a:p>
          <a:p>
            <a:r>
              <a:rPr lang="en-US" dirty="0"/>
              <a:t>You can determine the number of records (rows) that were loaded by calling the </a:t>
            </a:r>
            <a:r>
              <a:rPr lang="en-US" sz="1600" dirty="0">
                <a:latin typeface="Courier New" panose="02070309020205020404" pitchFamily="49" charset="0"/>
                <a:cs typeface="Courier New" panose="02070309020205020404" pitchFamily="49" charset="0"/>
              </a:rPr>
              <a:t>len( ) </a:t>
            </a:r>
            <a:r>
              <a:rPr lang="en-US" dirty="0"/>
              <a:t>function to obtain the length of the dataframe.</a:t>
            </a:r>
          </a:p>
        </p:txBody>
      </p:sp>
      <p:sp>
        <p:nvSpPr>
          <p:cNvPr id="4" name="Title 3">
            <a:extLst>
              <a:ext uri="{FF2B5EF4-FFF2-40B4-BE49-F238E27FC236}">
                <a16:creationId xmlns:a16="http://schemas.microsoft.com/office/drawing/2014/main" id="{9127BCA7-BB29-46D8-AC98-8C4CAE76E7C5}"/>
              </a:ext>
            </a:extLst>
          </p:cNvPr>
          <p:cNvSpPr>
            <a:spLocks noGrp="1"/>
          </p:cNvSpPr>
          <p:nvPr>
            <p:ph type="title"/>
          </p:nvPr>
        </p:nvSpPr>
        <p:spPr/>
        <p:txBody>
          <a:bodyPr/>
          <a:lstStyle/>
          <a:p>
            <a:r>
              <a:rPr lang="en-US" dirty="0"/>
              <a:t>Use Python to Load a Dataset</a:t>
            </a:r>
          </a:p>
        </p:txBody>
      </p:sp>
    </p:spTree>
    <p:extLst>
      <p:ext uri="{BB962C8B-B14F-4D97-AF65-F5344CB8AC3E}">
        <p14:creationId xmlns:p14="http://schemas.microsoft.com/office/powerpoint/2010/main" val="159492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71E31-A80B-49D5-BBBA-D7E2CA113F6C}"/>
              </a:ext>
            </a:extLst>
          </p:cNvPr>
          <p:cNvSpPr>
            <a:spLocks noGrp="1"/>
          </p:cNvSpPr>
          <p:nvPr>
            <p:ph type="sldNum" sz="quarter" idx="12"/>
          </p:nvPr>
        </p:nvSpPr>
        <p:spPr/>
        <p:txBody>
          <a:bodyPr/>
          <a:lstStyle/>
          <a:p>
            <a:fld id="{A8160BDD-7155-D744-B749-9730458604AD}" type="slidenum">
              <a:rPr lang="en-US" smtClean="0"/>
              <a:pPr/>
              <a:t>15</a:t>
            </a:fld>
            <a:endParaRPr lang="en-US" dirty="0"/>
          </a:p>
        </p:txBody>
      </p:sp>
      <p:sp>
        <p:nvSpPr>
          <p:cNvPr id="5" name="Content Placeholder 4">
            <a:extLst>
              <a:ext uri="{FF2B5EF4-FFF2-40B4-BE49-F238E27FC236}">
                <a16:creationId xmlns:a16="http://schemas.microsoft.com/office/drawing/2014/main" id="{509DB582-ADB0-4C5E-A0E4-02EC6046E2AA}"/>
              </a:ext>
            </a:extLst>
          </p:cNvPr>
          <p:cNvSpPr>
            <a:spLocks noGrp="1"/>
          </p:cNvSpPr>
          <p:nvPr>
            <p:ph idx="1"/>
          </p:nvPr>
        </p:nvSpPr>
        <p:spPr/>
        <p:txBody>
          <a:bodyPr/>
          <a:lstStyle/>
          <a:p>
            <a:r>
              <a:rPr lang="en-US" dirty="0"/>
              <a:t>You have obtained a dataset in the form of a CSV file containing tens of thousands of real estate transactions made in King County, Washington.</a:t>
            </a:r>
          </a:p>
          <a:p>
            <a:r>
              <a:rPr lang="en-US" dirty="0"/>
              <a:t>Using Python and Jupyter Notebook, you will load this dataset into a pandas </a:t>
            </a:r>
            <a:r>
              <a:rPr lang="en-US" sz="1600" dirty="0">
                <a:latin typeface="Courier New" panose="02070309020205020404" pitchFamily="49" charset="0"/>
                <a:cs typeface="Courier New" panose="02070309020205020404" pitchFamily="49" charset="0"/>
              </a:rPr>
              <a:t>dataframe</a:t>
            </a:r>
            <a:r>
              <a:rPr lang="en-US" dirty="0"/>
              <a:t> object, which you can then use to analyze and manipulate the data.</a:t>
            </a:r>
          </a:p>
        </p:txBody>
      </p:sp>
      <p:sp>
        <p:nvSpPr>
          <p:cNvPr id="4" name="Title 3">
            <a:extLst>
              <a:ext uri="{FF2B5EF4-FFF2-40B4-BE49-F238E27FC236}">
                <a16:creationId xmlns:a16="http://schemas.microsoft.com/office/drawing/2014/main" id="{BE4BA298-5ACE-4603-BDF8-15A350C4A345}"/>
              </a:ext>
            </a:extLst>
          </p:cNvPr>
          <p:cNvSpPr>
            <a:spLocks noGrp="1"/>
          </p:cNvSpPr>
          <p:nvPr>
            <p:ph type="title"/>
          </p:nvPr>
        </p:nvSpPr>
        <p:spPr/>
        <p:txBody>
          <a:bodyPr/>
          <a:lstStyle/>
          <a:p>
            <a:r>
              <a:rPr lang="en-US" dirty="0"/>
              <a:t>Activity: Loading the Dataset</a:t>
            </a:r>
          </a:p>
        </p:txBody>
      </p:sp>
    </p:spTree>
    <p:extLst>
      <p:ext uri="{BB962C8B-B14F-4D97-AF65-F5344CB8AC3E}">
        <p14:creationId xmlns:p14="http://schemas.microsoft.com/office/powerpoint/2010/main" val="121528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16</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Analyze the Dataset to Gain Insights</a:t>
            </a:r>
          </a:p>
        </p:txBody>
      </p:sp>
      <p:pic>
        <p:nvPicPr>
          <p:cNvPr id="7" name="Picture 6">
            <a:extLst>
              <a:ext uri="{FF2B5EF4-FFF2-40B4-BE49-F238E27FC236}">
                <a16:creationId xmlns:a16="http://schemas.microsoft.com/office/drawing/2014/main" id="{DCD33B44-676A-4454-B055-B69CDE409D68}"/>
              </a:ext>
            </a:extLst>
          </p:cNvPr>
          <p:cNvPicPr>
            <a:picLocks noChangeAspect="1"/>
          </p:cNvPicPr>
          <p:nvPr/>
        </p:nvPicPr>
        <p:blipFill>
          <a:blip r:embed="rId3"/>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184848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B746DA-A563-4C24-AFA6-F497EA10EF8B}"/>
              </a:ext>
            </a:extLst>
          </p:cNvPr>
          <p:cNvSpPr>
            <a:spLocks noGrp="1"/>
          </p:cNvSpPr>
          <p:nvPr>
            <p:ph type="sldNum" sz="quarter" idx="12"/>
          </p:nvPr>
        </p:nvSpPr>
        <p:spPr/>
        <p:txBody>
          <a:bodyPr/>
          <a:lstStyle/>
          <a:p>
            <a:fld id="{A8160BDD-7155-D744-B749-9730458604AD}" type="slidenum">
              <a:rPr lang="en-US" smtClean="0"/>
              <a:t>17</a:t>
            </a:fld>
            <a:endParaRPr lang="en-US" dirty="0"/>
          </a:p>
        </p:txBody>
      </p:sp>
      <p:sp>
        <p:nvSpPr>
          <p:cNvPr id="6" name="Content Placeholder 5">
            <a:extLst>
              <a:ext uri="{FF2B5EF4-FFF2-40B4-BE49-F238E27FC236}">
                <a16:creationId xmlns:a16="http://schemas.microsoft.com/office/drawing/2014/main" id="{7236B826-A90D-4DCE-9DB4-208719B2BF1C}"/>
              </a:ext>
            </a:extLst>
          </p:cNvPr>
          <p:cNvSpPr>
            <a:spLocks noGrp="1"/>
          </p:cNvSpPr>
          <p:nvPr>
            <p:ph idx="1"/>
          </p:nvPr>
        </p:nvSpPr>
        <p:spPr>
          <a:xfrm>
            <a:off x="350238" y="1302040"/>
            <a:ext cx="8460150" cy="4920960"/>
          </a:xfrm>
        </p:spPr>
        <p:txBody>
          <a:bodyPr/>
          <a:lstStyle/>
          <a:p>
            <a:r>
              <a:rPr lang="en-US" dirty="0"/>
              <a:t>Start analysis by getting familiar with:</a:t>
            </a:r>
          </a:p>
          <a:p>
            <a:pPr lvl="1"/>
            <a:r>
              <a:rPr lang="en-US" dirty="0"/>
              <a:t>Dataset content</a:t>
            </a:r>
          </a:p>
          <a:p>
            <a:pPr lvl="1"/>
            <a:r>
              <a:rPr lang="en-US" dirty="0"/>
              <a:t>Format of the various columns the dataset contains</a:t>
            </a:r>
          </a:p>
          <a:p>
            <a:pPr lvl="1"/>
            <a:r>
              <a:rPr lang="en-US" dirty="0"/>
              <a:t>Data type of each column</a:t>
            </a:r>
          </a:p>
          <a:p>
            <a:r>
              <a:rPr lang="en-US" dirty="0"/>
              <a:t>This will enable you to:</a:t>
            </a:r>
          </a:p>
          <a:p>
            <a:pPr lvl="1"/>
            <a:r>
              <a:rPr lang="en-US" dirty="0"/>
              <a:t>Start thinking about what you can do with the data</a:t>
            </a:r>
          </a:p>
          <a:p>
            <a:pPr lvl="1"/>
            <a:r>
              <a:rPr lang="en-US" dirty="0"/>
              <a:t>Determine what preparation you must do to prepare it for machine learning</a:t>
            </a:r>
          </a:p>
          <a:p>
            <a:pPr lvl="2"/>
            <a:r>
              <a:rPr lang="en-US" dirty="0"/>
              <a:t>Make sure features are numeric</a:t>
            </a:r>
          </a:p>
          <a:p>
            <a:pPr lvl="2"/>
            <a:r>
              <a:rPr lang="en-US" dirty="0"/>
              <a:t>Split combined data into separate columns</a:t>
            </a:r>
          </a:p>
          <a:p>
            <a:pPr lvl="2"/>
            <a:r>
              <a:rPr lang="en-US" dirty="0"/>
              <a:t>Convert data to common formats, character sets, scale, etc.</a:t>
            </a:r>
          </a:p>
          <a:p>
            <a:r>
              <a:rPr lang="en-US" dirty="0"/>
              <a:t>Helpful Python functions</a:t>
            </a:r>
          </a:p>
          <a:p>
            <a:pPr lvl="1"/>
            <a:r>
              <a:rPr lang="en-US" dirty="0"/>
              <a:t>Call dataframe info() function to list all of the dataset's attributes and data type of each</a:t>
            </a:r>
          </a:p>
          <a:p>
            <a:pPr lvl="1"/>
            <a:r>
              <a:rPr lang="en-US" dirty="0"/>
              <a:t>Call dataframe head() function to preview rows of data</a:t>
            </a:r>
          </a:p>
        </p:txBody>
      </p:sp>
      <p:sp>
        <p:nvSpPr>
          <p:cNvPr id="5" name="Title 4">
            <a:extLst>
              <a:ext uri="{FF2B5EF4-FFF2-40B4-BE49-F238E27FC236}">
                <a16:creationId xmlns:a16="http://schemas.microsoft.com/office/drawing/2014/main" id="{E3554809-F2B5-4009-8B54-1C0FFB0596A8}"/>
              </a:ext>
            </a:extLst>
          </p:cNvPr>
          <p:cNvSpPr>
            <a:spLocks noGrp="1"/>
          </p:cNvSpPr>
          <p:nvPr>
            <p:ph type="title"/>
          </p:nvPr>
        </p:nvSpPr>
        <p:spPr/>
        <p:txBody>
          <a:bodyPr/>
          <a:lstStyle/>
          <a:p>
            <a:r>
              <a:rPr lang="en-US" dirty="0"/>
              <a:t>Dataset Structure</a:t>
            </a:r>
          </a:p>
        </p:txBody>
      </p:sp>
    </p:spTree>
    <p:extLst>
      <p:ext uri="{BB962C8B-B14F-4D97-AF65-F5344CB8AC3E}">
        <p14:creationId xmlns:p14="http://schemas.microsoft.com/office/powerpoint/2010/main" val="219613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EAEF8-59F3-4A09-A32B-E988BE399B7E}"/>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3" name="Content Placeholder 2">
            <a:extLst>
              <a:ext uri="{FF2B5EF4-FFF2-40B4-BE49-F238E27FC236}">
                <a16:creationId xmlns:a16="http://schemas.microsoft.com/office/drawing/2014/main" id="{9A5C2F09-CD75-4EDA-89A5-0B2333EA37AD}"/>
              </a:ext>
            </a:extLst>
          </p:cNvPr>
          <p:cNvSpPr>
            <a:spLocks noGrp="1"/>
          </p:cNvSpPr>
          <p:nvPr>
            <p:ph idx="1"/>
          </p:nvPr>
        </p:nvSpPr>
        <p:spPr/>
        <p:txBody>
          <a:bodyPr/>
          <a:lstStyle/>
          <a:p>
            <a:r>
              <a:rPr lang="en-US" dirty="0"/>
              <a:t>Functions useful to summarize data in a pandas dataframe:</a:t>
            </a:r>
          </a:p>
          <a:p>
            <a:pPr lvl="1"/>
            <a:r>
              <a:rPr lang="en-US" dirty="0"/>
              <a:t>my_dataframe.info()</a:t>
            </a:r>
          </a:p>
          <a:p>
            <a:pPr lvl="1"/>
            <a:r>
              <a:rPr lang="en-US" dirty="0"/>
              <a:t>my_dataframe.head()</a:t>
            </a:r>
          </a:p>
          <a:p>
            <a:pPr lvl="1"/>
            <a:r>
              <a:rPr lang="en-US" dirty="0"/>
              <a:t>my_dataframe.describe()</a:t>
            </a:r>
          </a:p>
          <a:p>
            <a:pPr lvl="1"/>
            <a:r>
              <a:rPr lang="en-US" dirty="0"/>
              <a:t>pandas.option_context()</a:t>
            </a:r>
          </a:p>
          <a:p>
            <a:r>
              <a:rPr lang="en-US" dirty="0"/>
              <a:t>See </a:t>
            </a:r>
            <a:r>
              <a:rPr lang="en-US" dirty="0">
                <a:hlinkClick r:id="rId3"/>
              </a:rPr>
              <a:t>https://pandas.pydata.org</a:t>
            </a:r>
            <a:r>
              <a:rPr lang="en-US" dirty="0"/>
              <a:t> for full documentation of these functions.</a:t>
            </a:r>
          </a:p>
        </p:txBody>
      </p:sp>
      <p:sp>
        <p:nvSpPr>
          <p:cNvPr id="4" name="Title 3">
            <a:extLst>
              <a:ext uri="{FF2B5EF4-FFF2-40B4-BE49-F238E27FC236}">
                <a16:creationId xmlns:a16="http://schemas.microsoft.com/office/drawing/2014/main" id="{D0271B70-C76B-43F6-B013-9C94EE5AB549}"/>
              </a:ext>
            </a:extLst>
          </p:cNvPr>
          <p:cNvSpPr>
            <a:spLocks noGrp="1"/>
          </p:cNvSpPr>
          <p:nvPr>
            <p:ph type="title"/>
          </p:nvPr>
        </p:nvSpPr>
        <p:spPr/>
        <p:txBody>
          <a:bodyPr/>
          <a:lstStyle/>
          <a:p>
            <a:r>
              <a:rPr lang="en-US" dirty="0"/>
              <a:t>Use Python to Summarize Data</a:t>
            </a:r>
          </a:p>
        </p:txBody>
      </p:sp>
      <p:pic>
        <p:nvPicPr>
          <p:cNvPr id="5" name="Picture 4" descr="Image result for checklist png">
            <a:extLst>
              <a:ext uri="{FF2B5EF4-FFF2-40B4-BE49-F238E27FC236}">
                <a16:creationId xmlns:a16="http://schemas.microsoft.com/office/drawing/2014/main" id="{CF09BBA0-5CD6-4C0D-8F5B-A15BF7A4C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76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58B63-CB37-49B7-9807-3A9BF902CDAA}"/>
              </a:ext>
            </a:extLst>
          </p:cNvPr>
          <p:cNvSpPr>
            <a:spLocks noGrp="1"/>
          </p:cNvSpPr>
          <p:nvPr>
            <p:ph type="sldNum" sz="quarter" idx="12"/>
          </p:nvPr>
        </p:nvSpPr>
        <p:spPr/>
        <p:txBody>
          <a:bodyPr/>
          <a:lstStyle/>
          <a:p>
            <a:fld id="{A8160BDD-7155-D744-B749-9730458604AD}" type="slidenum">
              <a:rPr lang="en-US" smtClean="0"/>
              <a:pPr/>
              <a:t>19</a:t>
            </a:fld>
            <a:endParaRPr lang="en-US" dirty="0"/>
          </a:p>
        </p:txBody>
      </p:sp>
      <p:sp>
        <p:nvSpPr>
          <p:cNvPr id="3" name="Content Placeholder 2">
            <a:extLst>
              <a:ext uri="{FF2B5EF4-FFF2-40B4-BE49-F238E27FC236}">
                <a16:creationId xmlns:a16="http://schemas.microsoft.com/office/drawing/2014/main" id="{0323A0A1-F776-4728-9A96-5C881CD970CB}"/>
              </a:ext>
            </a:extLst>
          </p:cNvPr>
          <p:cNvSpPr>
            <a:spLocks noGrp="1"/>
          </p:cNvSpPr>
          <p:nvPr>
            <p:ph idx="1"/>
          </p:nvPr>
        </p:nvSpPr>
        <p:spPr>
          <a:xfrm>
            <a:off x="341925" y="1302040"/>
            <a:ext cx="6179525" cy="4920960"/>
          </a:xfrm>
        </p:spPr>
        <p:txBody>
          <a:bodyPr/>
          <a:lstStyle/>
          <a:p>
            <a:r>
              <a:rPr lang="en-US" dirty="0"/>
              <a:t>You have loaded the real estate dataset.</a:t>
            </a:r>
          </a:p>
          <a:p>
            <a:r>
              <a:rPr lang="en-US" dirty="0"/>
              <a:t>Now you can use Python and various software libraries to get acquainted with the data.</a:t>
            </a:r>
          </a:p>
          <a:p>
            <a:r>
              <a:rPr lang="en-US" dirty="0"/>
              <a:t>It's helpful to know what kind of information is present in each column and the data types stored in those columns.</a:t>
            </a:r>
          </a:p>
          <a:p>
            <a:r>
              <a:rPr lang="en-US" dirty="0"/>
              <a:t>This will help you to start thinking about which columns will be useful to train your machine learning model, and whether you need to perform any sort of "cleanup" tasks before you set up the model.</a:t>
            </a:r>
          </a:p>
        </p:txBody>
      </p:sp>
      <p:sp>
        <p:nvSpPr>
          <p:cNvPr id="4" name="Title 3">
            <a:extLst>
              <a:ext uri="{FF2B5EF4-FFF2-40B4-BE49-F238E27FC236}">
                <a16:creationId xmlns:a16="http://schemas.microsoft.com/office/drawing/2014/main" id="{3951BCFF-68B3-4B4E-9503-B7DA4961FB16}"/>
              </a:ext>
            </a:extLst>
          </p:cNvPr>
          <p:cNvSpPr>
            <a:spLocks noGrp="1"/>
          </p:cNvSpPr>
          <p:nvPr>
            <p:ph type="title"/>
          </p:nvPr>
        </p:nvSpPr>
        <p:spPr/>
        <p:txBody>
          <a:bodyPr/>
          <a:lstStyle/>
          <a:p>
            <a:r>
              <a:rPr lang="en-US" dirty="0"/>
              <a:t>Activity: Exploring the General Structure of the Dataset</a:t>
            </a:r>
          </a:p>
        </p:txBody>
      </p:sp>
      <p:pic>
        <p:nvPicPr>
          <p:cNvPr id="5" name="Picture 2" descr="Image result">
            <a:extLst>
              <a:ext uri="{FF2B5EF4-FFF2-40B4-BE49-F238E27FC236}">
                <a16:creationId xmlns:a16="http://schemas.microsoft.com/office/drawing/2014/main" id="{F3A66E91-CAEC-4294-8F1F-DBAE48D9F3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1618" y="1302041"/>
            <a:ext cx="984677" cy="108737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A28B80-7274-4F26-940D-991CDABF447B}"/>
              </a:ext>
            </a:extLst>
          </p:cNvPr>
          <p:cNvGrpSpPr/>
          <p:nvPr/>
        </p:nvGrpSpPr>
        <p:grpSpPr>
          <a:xfrm>
            <a:off x="6698102" y="1506215"/>
            <a:ext cx="1882830" cy="3054676"/>
            <a:chOff x="6704452" y="1766565"/>
            <a:chExt cx="1882830" cy="3054676"/>
          </a:xfrm>
        </p:grpSpPr>
        <p:pic>
          <p:nvPicPr>
            <p:cNvPr id="7" name="Picture 2" descr="http://u.osu.edu/gabrelcik.3/files/2014/07/Magnifying-Glass-psd24080-23lwu0j.png">
              <a:extLst>
                <a:ext uri="{FF2B5EF4-FFF2-40B4-BE49-F238E27FC236}">
                  <a16:creationId xmlns:a16="http://schemas.microsoft.com/office/drawing/2014/main" id="{8407E56F-BEEA-42B0-A0AF-FDBE0C3FA2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4650113">
              <a:off x="6186379" y="2420338"/>
              <a:ext cx="2936884" cy="18649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a:extLst>
                <a:ext uri="{FF2B5EF4-FFF2-40B4-BE49-F238E27FC236}">
                  <a16:creationId xmlns:a16="http://schemas.microsoft.com/office/drawing/2014/main" id="{0C8139DF-1F3A-40F6-B5F6-A47EA3A7C7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951" t="26472" r="38951" b="-26472"/>
            <a:stretch/>
          </p:blipFill>
          <p:spPr bwMode="auto">
            <a:xfrm>
              <a:off x="6704452" y="1766565"/>
              <a:ext cx="1665290" cy="18389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8906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2</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a:xfrm>
            <a:off x="722313" y="4406900"/>
            <a:ext cx="7772400" cy="1362075"/>
          </a:xfrm>
        </p:spPr>
        <p:txBody>
          <a:bodyPr/>
          <a:lstStyle/>
          <a:p>
            <a:r>
              <a:rPr lang="en-US" dirty="0"/>
              <a:t>Collect the Dataset</a:t>
            </a:r>
          </a:p>
        </p:txBody>
      </p:sp>
      <p:pic>
        <p:nvPicPr>
          <p:cNvPr id="7" name="Picture 6">
            <a:extLst>
              <a:ext uri="{FF2B5EF4-FFF2-40B4-BE49-F238E27FC236}">
                <a16:creationId xmlns:a16="http://schemas.microsoft.com/office/drawing/2014/main" id="{E35887E7-998C-4191-B503-E078402E0352}"/>
              </a:ext>
            </a:extLst>
          </p:cNvPr>
          <p:cNvPicPr>
            <a:picLocks noChangeAspect="1"/>
          </p:cNvPicPr>
          <p:nvPr/>
        </p:nvPicPr>
        <p:blipFill>
          <a:blip r:embed="rId3"/>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387360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8E4AA5-29D4-48E0-B307-1867673D0286}"/>
              </a:ext>
            </a:extLst>
          </p:cNvPr>
          <p:cNvSpPr>
            <a:spLocks noGrp="1"/>
          </p:cNvSpPr>
          <p:nvPr>
            <p:ph type="title"/>
          </p:nvPr>
        </p:nvSpPr>
        <p:spPr/>
        <p:txBody>
          <a:bodyPr/>
          <a:lstStyle/>
          <a:p>
            <a:r>
              <a:rPr lang="en-US" dirty="0"/>
              <a:t>Normal Distribution</a:t>
            </a:r>
          </a:p>
        </p:txBody>
      </p:sp>
      <p:sp>
        <p:nvSpPr>
          <p:cNvPr id="2" name="Slide Number Placeholder 1">
            <a:extLst>
              <a:ext uri="{FF2B5EF4-FFF2-40B4-BE49-F238E27FC236}">
                <a16:creationId xmlns:a16="http://schemas.microsoft.com/office/drawing/2014/main" id="{7C925970-5B7A-4B06-905F-47F7958752E9}"/>
              </a:ext>
            </a:extLst>
          </p:cNvPr>
          <p:cNvSpPr>
            <a:spLocks noGrp="1"/>
          </p:cNvSpPr>
          <p:nvPr>
            <p:ph type="sldNum" sz="quarter" idx="12"/>
          </p:nvPr>
        </p:nvSpPr>
        <p:spPr/>
        <p:txBody>
          <a:bodyPr/>
          <a:lstStyle/>
          <a:p>
            <a:fld id="{A8160BDD-7155-D744-B749-9730458604AD}" type="slidenum">
              <a:rPr lang="en-US" smtClean="0"/>
              <a:t>20</a:t>
            </a:fld>
            <a:endParaRPr lang="en-US" dirty="0"/>
          </a:p>
        </p:txBody>
      </p:sp>
      <p:grpSp>
        <p:nvGrpSpPr>
          <p:cNvPr id="84" name="Group 83">
            <a:extLst>
              <a:ext uri="{FF2B5EF4-FFF2-40B4-BE49-F238E27FC236}">
                <a16:creationId xmlns:a16="http://schemas.microsoft.com/office/drawing/2014/main" id="{0FBBE629-524A-4551-A646-9ECDAF4ED13D}"/>
              </a:ext>
            </a:extLst>
          </p:cNvPr>
          <p:cNvGrpSpPr/>
          <p:nvPr/>
        </p:nvGrpSpPr>
        <p:grpSpPr>
          <a:xfrm>
            <a:off x="173268" y="1194893"/>
            <a:ext cx="6775778" cy="3161129"/>
            <a:chOff x="294679" y="1539486"/>
            <a:chExt cx="7973272" cy="3719800"/>
          </a:xfrm>
        </p:grpSpPr>
        <p:sp>
          <p:nvSpPr>
            <p:cNvPr id="55" name="Rectangle 54">
              <a:extLst>
                <a:ext uri="{FF2B5EF4-FFF2-40B4-BE49-F238E27FC236}">
                  <a16:creationId xmlns:a16="http://schemas.microsoft.com/office/drawing/2014/main" id="{FF9EAECD-B050-4A1C-812F-9CCEC78358B7}"/>
                </a:ext>
              </a:extLst>
            </p:cNvPr>
            <p:cNvSpPr/>
            <p:nvPr/>
          </p:nvSpPr>
          <p:spPr>
            <a:xfrm>
              <a:off x="2007069" y="1539486"/>
              <a:ext cx="6259782" cy="3024978"/>
            </a:xfrm>
            <a:prstGeom prst="rect">
              <a:avLst/>
            </a:prstGeom>
            <a:solidFill>
              <a:schemeClr val="bg1"/>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nvGrpSpPr>
            <p:cNvPr id="35" name="Group 34">
              <a:extLst>
                <a:ext uri="{FF2B5EF4-FFF2-40B4-BE49-F238E27FC236}">
                  <a16:creationId xmlns:a16="http://schemas.microsoft.com/office/drawing/2014/main" id="{5B98C21F-8979-4223-987C-233A6F4F3C83}"/>
                </a:ext>
              </a:extLst>
            </p:cNvPr>
            <p:cNvGrpSpPr/>
            <p:nvPr/>
          </p:nvGrpSpPr>
          <p:grpSpPr>
            <a:xfrm>
              <a:off x="2008169" y="1539892"/>
              <a:ext cx="6259782" cy="3038112"/>
              <a:chOff x="1794559" y="1528649"/>
              <a:chExt cx="6259782" cy="3038112"/>
            </a:xfrm>
          </p:grpSpPr>
          <p:sp>
            <p:nvSpPr>
              <p:cNvPr id="29" name="Rectangle 28">
                <a:extLst>
                  <a:ext uri="{FF2B5EF4-FFF2-40B4-BE49-F238E27FC236}">
                    <a16:creationId xmlns:a16="http://schemas.microsoft.com/office/drawing/2014/main" id="{3A1B4F0F-5328-4FF5-A343-E3B516AD02AE}"/>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6" name="Rectangle 35">
                <a:extLst>
                  <a:ext uri="{FF2B5EF4-FFF2-40B4-BE49-F238E27FC236}">
                    <a16:creationId xmlns:a16="http://schemas.microsoft.com/office/drawing/2014/main" id="{E10220F0-6E56-4784-8A0D-A925E2DEE6F1}"/>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7" name="Rectangle 36">
                <a:extLst>
                  <a:ext uri="{FF2B5EF4-FFF2-40B4-BE49-F238E27FC236}">
                    <a16:creationId xmlns:a16="http://schemas.microsoft.com/office/drawing/2014/main" id="{C27103CE-7954-4E5B-87DF-903448A4185E}"/>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8" name="Rectangle 37">
                <a:extLst>
                  <a:ext uri="{FF2B5EF4-FFF2-40B4-BE49-F238E27FC236}">
                    <a16:creationId xmlns:a16="http://schemas.microsoft.com/office/drawing/2014/main" id="{DA95A807-3DA8-4B0B-AFDB-A4C2BBA8C215}"/>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9" name="Rectangle 38">
                <a:extLst>
                  <a:ext uri="{FF2B5EF4-FFF2-40B4-BE49-F238E27FC236}">
                    <a16:creationId xmlns:a16="http://schemas.microsoft.com/office/drawing/2014/main" id="{2A64A6C4-7620-49D9-962E-47619C70D692}"/>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0" name="Rectangle 39">
                <a:extLst>
                  <a:ext uri="{FF2B5EF4-FFF2-40B4-BE49-F238E27FC236}">
                    <a16:creationId xmlns:a16="http://schemas.microsoft.com/office/drawing/2014/main" id="{4A384CF0-5F7B-4466-B668-0C8CEA8341A9}"/>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1" name="Rectangle 40">
                <a:extLst>
                  <a:ext uri="{FF2B5EF4-FFF2-40B4-BE49-F238E27FC236}">
                    <a16:creationId xmlns:a16="http://schemas.microsoft.com/office/drawing/2014/main" id="{F01AF199-E7E4-42ED-A033-42BD8308D020}"/>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2" name="Rectangle 41">
                <a:extLst>
                  <a:ext uri="{FF2B5EF4-FFF2-40B4-BE49-F238E27FC236}">
                    <a16:creationId xmlns:a16="http://schemas.microsoft.com/office/drawing/2014/main" id="{06746BB2-093C-4CE4-9345-C3BAEB10D336}"/>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3" name="Rectangle 42">
                <a:extLst>
                  <a:ext uri="{FF2B5EF4-FFF2-40B4-BE49-F238E27FC236}">
                    <a16:creationId xmlns:a16="http://schemas.microsoft.com/office/drawing/2014/main" id="{8C63B2A7-FAEE-4AAA-9F4E-7836FDA918E2}"/>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4" name="Rectangle 43">
                <a:extLst>
                  <a:ext uri="{FF2B5EF4-FFF2-40B4-BE49-F238E27FC236}">
                    <a16:creationId xmlns:a16="http://schemas.microsoft.com/office/drawing/2014/main" id="{40EDA38E-B9E2-44DB-9C85-BD8791D67F58}"/>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5" name="Rectangle 44">
                <a:extLst>
                  <a:ext uri="{FF2B5EF4-FFF2-40B4-BE49-F238E27FC236}">
                    <a16:creationId xmlns:a16="http://schemas.microsoft.com/office/drawing/2014/main" id="{715EED1D-94B3-4206-8DB9-286B684C6732}"/>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18" name="Group 17">
              <a:extLst>
                <a:ext uri="{FF2B5EF4-FFF2-40B4-BE49-F238E27FC236}">
                  <a16:creationId xmlns:a16="http://schemas.microsoft.com/office/drawing/2014/main" id="{F684E2C5-5044-4D77-94F2-3B04B8C085FC}"/>
                </a:ext>
              </a:extLst>
            </p:cNvPr>
            <p:cNvGrpSpPr/>
            <p:nvPr/>
          </p:nvGrpSpPr>
          <p:grpSpPr>
            <a:xfrm>
              <a:off x="2060635" y="1973088"/>
              <a:ext cx="6153462" cy="2525842"/>
              <a:chOff x="1543987" y="1847538"/>
              <a:chExt cx="6153462" cy="2525842"/>
            </a:xfrm>
          </p:grpSpPr>
          <p:sp>
            <p:nvSpPr>
              <p:cNvPr id="6" name="Freeform: Shape 5">
                <a:extLst>
                  <a:ext uri="{FF2B5EF4-FFF2-40B4-BE49-F238E27FC236}">
                    <a16:creationId xmlns:a16="http://schemas.microsoft.com/office/drawing/2014/main" id="{9D353B86-2497-400C-9E3E-A230355B6F2B}"/>
                  </a:ext>
                </a:extLst>
              </p:cNvPr>
              <p:cNvSpPr/>
              <p:nvPr/>
            </p:nvSpPr>
            <p:spPr>
              <a:xfrm>
                <a:off x="1543987" y="1847538"/>
                <a:ext cx="3076731" cy="2525842"/>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731" h="2525842">
                    <a:moveTo>
                      <a:pt x="0" y="2525842"/>
                    </a:moveTo>
                    <a:cubicBezTo>
                      <a:pt x="397552" y="2505230"/>
                      <a:pt x="1034945" y="2570813"/>
                      <a:pt x="1536492" y="2109865"/>
                    </a:cubicBezTo>
                    <a:cubicBezTo>
                      <a:pt x="2038039" y="1648917"/>
                      <a:pt x="2279130" y="900659"/>
                      <a:pt x="2492115" y="569626"/>
                    </a:cubicBezTo>
                    <a:cubicBezTo>
                      <a:pt x="2705100" y="238593"/>
                      <a:pt x="2716967" y="218607"/>
                      <a:pt x="2814403" y="123669"/>
                    </a:cubicBezTo>
                    <a:cubicBezTo>
                      <a:pt x="2911839" y="28731"/>
                      <a:pt x="2994285" y="14365"/>
                      <a:pt x="3076731" y="0"/>
                    </a:cubicBezTo>
                  </a:path>
                </a:pathLst>
              </a:custGeom>
              <a:noFill/>
              <a:ln w="28575" cap="rnd" cmpd="sng" algn="ctr">
                <a:solidFill>
                  <a:srgbClr val="00A0DD"/>
                </a:solidFill>
                <a:prstDash val="solid"/>
              </a:ln>
              <a:effectLst/>
            </p:spPr>
            <p:txBody>
              <a:bodyPr rtlCol="0" anchor="ctr"/>
              <a:lstStyle/>
              <a:p>
                <a:pPr algn="ctr"/>
                <a:endParaRPr lang="en-US" sz="1600" dirty="0"/>
              </a:p>
            </p:txBody>
          </p:sp>
          <p:sp>
            <p:nvSpPr>
              <p:cNvPr id="10" name="Freeform: Shape 9">
                <a:extLst>
                  <a:ext uri="{FF2B5EF4-FFF2-40B4-BE49-F238E27FC236}">
                    <a16:creationId xmlns:a16="http://schemas.microsoft.com/office/drawing/2014/main" id="{ED049963-E4AE-4E4E-8105-5697F90A50BA}"/>
                  </a:ext>
                </a:extLst>
              </p:cNvPr>
              <p:cNvSpPr/>
              <p:nvPr/>
            </p:nvSpPr>
            <p:spPr>
              <a:xfrm flipH="1">
                <a:off x="4620718" y="1847538"/>
                <a:ext cx="3076731" cy="2525842"/>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731" h="2525842">
                    <a:moveTo>
                      <a:pt x="0" y="2525842"/>
                    </a:moveTo>
                    <a:cubicBezTo>
                      <a:pt x="397552" y="2505230"/>
                      <a:pt x="1034945" y="2570813"/>
                      <a:pt x="1536492" y="2109865"/>
                    </a:cubicBezTo>
                    <a:cubicBezTo>
                      <a:pt x="2038039" y="1648917"/>
                      <a:pt x="2279130" y="900659"/>
                      <a:pt x="2492115" y="569626"/>
                    </a:cubicBezTo>
                    <a:cubicBezTo>
                      <a:pt x="2705100" y="238593"/>
                      <a:pt x="2716967" y="218607"/>
                      <a:pt x="2814403" y="123669"/>
                    </a:cubicBezTo>
                    <a:cubicBezTo>
                      <a:pt x="2911839" y="28731"/>
                      <a:pt x="2994285" y="14365"/>
                      <a:pt x="3076731" y="0"/>
                    </a:cubicBezTo>
                  </a:path>
                </a:pathLst>
              </a:custGeom>
              <a:noFill/>
              <a:ln w="28575" cap="rnd" cmpd="sng" algn="ctr">
                <a:solidFill>
                  <a:srgbClr val="00A0DD"/>
                </a:solidFill>
                <a:prstDash val="solid"/>
              </a:ln>
              <a:effectLst/>
            </p:spPr>
            <p:txBody>
              <a:bodyPr rtlCol="0" anchor="ctr"/>
              <a:lstStyle/>
              <a:p>
                <a:pPr algn="ctr"/>
                <a:endParaRPr lang="en-US" sz="1600" dirty="0"/>
              </a:p>
            </p:txBody>
          </p:sp>
        </p:grpSp>
        <p:cxnSp>
          <p:nvCxnSpPr>
            <p:cNvPr id="11" name="Straight Connector 10">
              <a:extLst>
                <a:ext uri="{FF2B5EF4-FFF2-40B4-BE49-F238E27FC236}">
                  <a16:creationId xmlns:a16="http://schemas.microsoft.com/office/drawing/2014/main" id="{AA1B3227-F3AE-4DF9-BB7C-59621C93EF3F}"/>
                </a:ext>
              </a:extLst>
            </p:cNvPr>
            <p:cNvCxnSpPr>
              <a:cxnSpLocks/>
            </p:cNvCxnSpPr>
            <p:nvPr/>
          </p:nvCxnSpPr>
          <p:spPr>
            <a:xfrm flipV="1">
              <a:off x="2007069" y="1539486"/>
              <a:ext cx="7913" cy="3038518"/>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4F7C380-1915-4955-83ED-AE1C29EC4B24}"/>
                </a:ext>
              </a:extLst>
            </p:cNvPr>
            <p:cNvCxnSpPr>
              <a:cxnSpLocks/>
            </p:cNvCxnSpPr>
            <p:nvPr/>
          </p:nvCxnSpPr>
          <p:spPr>
            <a:xfrm>
              <a:off x="2007069" y="4572765"/>
              <a:ext cx="6260882"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ext Box 307">
              <a:extLst>
                <a:ext uri="{FF2B5EF4-FFF2-40B4-BE49-F238E27FC236}">
                  <a16:creationId xmlns:a16="http://schemas.microsoft.com/office/drawing/2014/main" id="{2349FB85-BDA2-4BF0-B51D-5F7CEC32899F}"/>
                </a:ext>
              </a:extLst>
            </p:cNvPr>
            <p:cNvSpPr txBox="1">
              <a:spLocks noChangeArrowheads="1"/>
            </p:cNvSpPr>
            <p:nvPr/>
          </p:nvSpPr>
          <p:spPr bwMode="auto">
            <a:xfrm>
              <a:off x="294679" y="2794724"/>
              <a:ext cx="1034782" cy="7605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9DDC"/>
                  </a:solidFill>
                  <a:latin typeface="Calibri"/>
                  <a:cs typeface="Calibri"/>
                </a:rPr>
                <a:t>Number of</a:t>
              </a:r>
              <a:br>
                <a:rPr lang="en-US" sz="1200" b="1" kern="0" dirty="0">
                  <a:solidFill>
                    <a:srgbClr val="009DDC"/>
                  </a:solidFill>
                  <a:latin typeface="Calibri"/>
                  <a:cs typeface="Calibri"/>
                </a:rPr>
              </a:br>
              <a:r>
                <a:rPr lang="en-US" sz="1200" b="1" kern="0" dirty="0">
                  <a:solidFill>
                    <a:srgbClr val="009DDC"/>
                  </a:solidFill>
                  <a:latin typeface="Calibri"/>
                  <a:cs typeface="Calibri"/>
                </a:rPr>
                <a:t>Orders </a:t>
              </a:r>
              <a:r>
                <a:rPr kumimoji="0" lang="en-US" sz="1200" b="1" i="0" u="none" strike="noStrike" kern="0" cap="none" spc="0" normalizeH="0" baseline="0" noProof="0" dirty="0">
                  <a:ln>
                    <a:noFill/>
                  </a:ln>
                  <a:solidFill>
                    <a:srgbClr val="009DDC"/>
                  </a:solidFill>
                  <a:effectLst/>
                  <a:uLnTx/>
                  <a:uFillTx/>
                  <a:latin typeface="Calibri"/>
                  <a:cs typeface="Calibri"/>
                </a:rPr>
                <a:t>Placed</a:t>
              </a:r>
            </a:p>
          </p:txBody>
        </p:sp>
        <p:sp>
          <p:nvSpPr>
            <p:cNvPr id="17" name="Text Box 307">
              <a:extLst>
                <a:ext uri="{FF2B5EF4-FFF2-40B4-BE49-F238E27FC236}">
                  <a16:creationId xmlns:a16="http://schemas.microsoft.com/office/drawing/2014/main" id="{87456F66-0957-4EC0-B51B-DD9A804473F1}"/>
                </a:ext>
              </a:extLst>
            </p:cNvPr>
            <p:cNvSpPr txBox="1">
              <a:spLocks noChangeArrowheads="1"/>
            </p:cNvSpPr>
            <p:nvPr/>
          </p:nvSpPr>
          <p:spPr bwMode="auto">
            <a:xfrm>
              <a:off x="4176231" y="4933333"/>
              <a:ext cx="195218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9DDC"/>
                  </a:solidFill>
                  <a:latin typeface="Calibri"/>
                  <a:cs typeface="Calibri"/>
                </a:rPr>
                <a:t>Shoe Size</a:t>
              </a:r>
              <a:endParaRPr kumimoji="0" lang="en-US" sz="1200" b="1" i="0" u="none" strike="noStrike" kern="0" cap="none" spc="0" normalizeH="0" baseline="0" noProof="0" dirty="0">
                <a:ln>
                  <a:noFill/>
                </a:ln>
                <a:solidFill>
                  <a:srgbClr val="009DDC"/>
                </a:solidFill>
                <a:effectLst/>
                <a:uLnTx/>
                <a:uFillTx/>
                <a:latin typeface="Calibri"/>
                <a:cs typeface="Calibri"/>
              </a:endParaRPr>
            </a:p>
          </p:txBody>
        </p:sp>
        <p:sp>
          <p:nvSpPr>
            <p:cNvPr id="15" name="Rectangle 14">
              <a:extLst>
                <a:ext uri="{FF2B5EF4-FFF2-40B4-BE49-F238E27FC236}">
                  <a16:creationId xmlns:a16="http://schemas.microsoft.com/office/drawing/2014/main" id="{A4857C39-5213-43C5-90B4-6CF19C234039}"/>
                </a:ext>
              </a:extLst>
            </p:cNvPr>
            <p:cNvSpPr/>
            <p:nvPr/>
          </p:nvSpPr>
          <p:spPr>
            <a:xfrm>
              <a:off x="4998955" y="2091510"/>
              <a:ext cx="274316" cy="2389537"/>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9" name="Rectangle 18">
              <a:extLst>
                <a:ext uri="{FF2B5EF4-FFF2-40B4-BE49-F238E27FC236}">
                  <a16:creationId xmlns:a16="http://schemas.microsoft.com/office/drawing/2014/main" id="{DCB66FE4-5893-474F-AFF9-982800258958}"/>
                </a:ext>
              </a:extLst>
            </p:cNvPr>
            <p:cNvSpPr/>
            <p:nvPr/>
          </p:nvSpPr>
          <p:spPr>
            <a:xfrm>
              <a:off x="5411682" y="2562129"/>
              <a:ext cx="274316" cy="191891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0" name="Rectangle 19">
              <a:extLst>
                <a:ext uri="{FF2B5EF4-FFF2-40B4-BE49-F238E27FC236}">
                  <a16:creationId xmlns:a16="http://schemas.microsoft.com/office/drawing/2014/main" id="{49C346C2-B1DC-42D1-BEDB-704DF0F27872}"/>
                </a:ext>
              </a:extLst>
            </p:cNvPr>
            <p:cNvSpPr/>
            <p:nvPr/>
          </p:nvSpPr>
          <p:spPr>
            <a:xfrm>
              <a:off x="4619975" y="2562129"/>
              <a:ext cx="274316" cy="191891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1" name="Rectangle 20">
              <a:extLst>
                <a:ext uri="{FF2B5EF4-FFF2-40B4-BE49-F238E27FC236}">
                  <a16:creationId xmlns:a16="http://schemas.microsoft.com/office/drawing/2014/main" id="{D128AF53-BA08-4222-8D31-CB90EA6D43CE}"/>
                </a:ext>
              </a:extLst>
            </p:cNvPr>
            <p:cNvSpPr/>
            <p:nvPr/>
          </p:nvSpPr>
          <p:spPr>
            <a:xfrm>
              <a:off x="4224122" y="3265207"/>
              <a:ext cx="274316" cy="1215839"/>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2" name="Rectangle 21">
              <a:extLst>
                <a:ext uri="{FF2B5EF4-FFF2-40B4-BE49-F238E27FC236}">
                  <a16:creationId xmlns:a16="http://schemas.microsoft.com/office/drawing/2014/main" id="{C73302E4-6205-4BE8-8CC6-CD9421793994}"/>
                </a:ext>
              </a:extLst>
            </p:cNvPr>
            <p:cNvSpPr/>
            <p:nvPr/>
          </p:nvSpPr>
          <p:spPr>
            <a:xfrm>
              <a:off x="5775041" y="3265207"/>
              <a:ext cx="274316" cy="1215839"/>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3" name="Rectangle 22">
              <a:extLst>
                <a:ext uri="{FF2B5EF4-FFF2-40B4-BE49-F238E27FC236}">
                  <a16:creationId xmlns:a16="http://schemas.microsoft.com/office/drawing/2014/main" id="{9E077808-ED11-4A13-9C14-440F0276E53A}"/>
                </a:ext>
              </a:extLst>
            </p:cNvPr>
            <p:cNvSpPr/>
            <p:nvPr/>
          </p:nvSpPr>
          <p:spPr>
            <a:xfrm>
              <a:off x="3844100" y="3935550"/>
              <a:ext cx="274316" cy="545496"/>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4" name="Rectangle 23">
              <a:extLst>
                <a:ext uri="{FF2B5EF4-FFF2-40B4-BE49-F238E27FC236}">
                  <a16:creationId xmlns:a16="http://schemas.microsoft.com/office/drawing/2014/main" id="{38274893-C4E5-4F44-89EB-A196B167EE8D}"/>
                </a:ext>
              </a:extLst>
            </p:cNvPr>
            <p:cNvSpPr/>
            <p:nvPr/>
          </p:nvSpPr>
          <p:spPr>
            <a:xfrm>
              <a:off x="6156316" y="3935550"/>
              <a:ext cx="274316" cy="545496"/>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5" name="Rectangle 24">
              <a:extLst>
                <a:ext uri="{FF2B5EF4-FFF2-40B4-BE49-F238E27FC236}">
                  <a16:creationId xmlns:a16="http://schemas.microsoft.com/office/drawing/2014/main" id="{072B47E4-28B0-4688-AD03-688B2DBF2568}"/>
                </a:ext>
              </a:extLst>
            </p:cNvPr>
            <p:cNvSpPr/>
            <p:nvPr/>
          </p:nvSpPr>
          <p:spPr>
            <a:xfrm>
              <a:off x="3462825" y="4246782"/>
              <a:ext cx="274316" cy="23426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6" name="Rectangle 25">
              <a:extLst>
                <a:ext uri="{FF2B5EF4-FFF2-40B4-BE49-F238E27FC236}">
                  <a16:creationId xmlns:a16="http://schemas.microsoft.com/office/drawing/2014/main" id="{766FC6AC-DCF9-4740-801B-F58407630208}"/>
                </a:ext>
              </a:extLst>
            </p:cNvPr>
            <p:cNvSpPr/>
            <p:nvPr/>
          </p:nvSpPr>
          <p:spPr>
            <a:xfrm>
              <a:off x="6524767" y="4246782"/>
              <a:ext cx="274316" cy="23426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7" name="Rectangle 26">
              <a:extLst>
                <a:ext uri="{FF2B5EF4-FFF2-40B4-BE49-F238E27FC236}">
                  <a16:creationId xmlns:a16="http://schemas.microsoft.com/office/drawing/2014/main" id="{A9289BED-ACF1-423A-BDEE-5944BFAC4D7A}"/>
                </a:ext>
              </a:extLst>
            </p:cNvPr>
            <p:cNvSpPr/>
            <p:nvPr/>
          </p:nvSpPr>
          <p:spPr>
            <a:xfrm>
              <a:off x="3074888" y="4415610"/>
              <a:ext cx="274316" cy="65435"/>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28" name="Rectangle 27">
              <a:extLst>
                <a:ext uri="{FF2B5EF4-FFF2-40B4-BE49-F238E27FC236}">
                  <a16:creationId xmlns:a16="http://schemas.microsoft.com/office/drawing/2014/main" id="{6193D9CF-61E6-49D7-A59E-26AC2CB4B6D1}"/>
                </a:ext>
              </a:extLst>
            </p:cNvPr>
            <p:cNvSpPr/>
            <p:nvPr/>
          </p:nvSpPr>
          <p:spPr>
            <a:xfrm>
              <a:off x="6919578" y="4415610"/>
              <a:ext cx="274316" cy="65435"/>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3" name="Text Box 307">
              <a:extLst>
                <a:ext uri="{FF2B5EF4-FFF2-40B4-BE49-F238E27FC236}">
                  <a16:creationId xmlns:a16="http://schemas.microsoft.com/office/drawing/2014/main" id="{14C44C3A-D9E4-42B7-AA8F-8B2A3D8EE01B}"/>
                </a:ext>
              </a:extLst>
            </p:cNvPr>
            <p:cNvSpPr txBox="1">
              <a:spLocks noChangeArrowheads="1"/>
            </p:cNvSpPr>
            <p:nvPr/>
          </p:nvSpPr>
          <p:spPr bwMode="auto">
            <a:xfrm>
              <a:off x="1253487" y="4152662"/>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1,000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56" name="Text Box 307">
              <a:extLst>
                <a:ext uri="{FF2B5EF4-FFF2-40B4-BE49-F238E27FC236}">
                  <a16:creationId xmlns:a16="http://schemas.microsoft.com/office/drawing/2014/main" id="{746BDF28-D1C8-4806-81A6-506FBE757C49}"/>
                </a:ext>
              </a:extLst>
            </p:cNvPr>
            <p:cNvSpPr txBox="1">
              <a:spLocks noChangeArrowheads="1"/>
            </p:cNvSpPr>
            <p:nvPr/>
          </p:nvSpPr>
          <p:spPr bwMode="auto">
            <a:xfrm>
              <a:off x="1253487" y="387737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2,000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57" name="Text Box 307">
              <a:extLst>
                <a:ext uri="{FF2B5EF4-FFF2-40B4-BE49-F238E27FC236}">
                  <a16:creationId xmlns:a16="http://schemas.microsoft.com/office/drawing/2014/main" id="{73443FBA-687D-4FAD-95F1-A8322EC3EA3B}"/>
                </a:ext>
              </a:extLst>
            </p:cNvPr>
            <p:cNvSpPr txBox="1">
              <a:spLocks noChangeArrowheads="1"/>
            </p:cNvSpPr>
            <p:nvPr/>
          </p:nvSpPr>
          <p:spPr bwMode="auto">
            <a:xfrm>
              <a:off x="1253487" y="3602097"/>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3,000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58" name="Text Box 307">
              <a:extLst>
                <a:ext uri="{FF2B5EF4-FFF2-40B4-BE49-F238E27FC236}">
                  <a16:creationId xmlns:a16="http://schemas.microsoft.com/office/drawing/2014/main" id="{104F6DCE-A8B5-48B2-89FB-7E473425F555}"/>
                </a:ext>
              </a:extLst>
            </p:cNvPr>
            <p:cNvSpPr txBox="1">
              <a:spLocks noChangeArrowheads="1"/>
            </p:cNvSpPr>
            <p:nvPr/>
          </p:nvSpPr>
          <p:spPr bwMode="auto">
            <a:xfrm>
              <a:off x="1253487" y="332681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4,000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59" name="Text Box 307">
              <a:extLst>
                <a:ext uri="{FF2B5EF4-FFF2-40B4-BE49-F238E27FC236}">
                  <a16:creationId xmlns:a16="http://schemas.microsoft.com/office/drawing/2014/main" id="{F18A37CC-9F52-4532-8CF8-3F6F170831BA}"/>
                </a:ext>
              </a:extLst>
            </p:cNvPr>
            <p:cNvSpPr txBox="1">
              <a:spLocks noChangeArrowheads="1"/>
            </p:cNvSpPr>
            <p:nvPr/>
          </p:nvSpPr>
          <p:spPr bwMode="auto">
            <a:xfrm>
              <a:off x="1253487" y="305153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5,000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0" name="Text Box 307">
              <a:extLst>
                <a:ext uri="{FF2B5EF4-FFF2-40B4-BE49-F238E27FC236}">
                  <a16:creationId xmlns:a16="http://schemas.microsoft.com/office/drawing/2014/main" id="{C671E00E-96A3-46EF-9B62-2289198D7BC7}"/>
                </a:ext>
              </a:extLst>
            </p:cNvPr>
            <p:cNvSpPr txBox="1">
              <a:spLocks noChangeArrowheads="1"/>
            </p:cNvSpPr>
            <p:nvPr/>
          </p:nvSpPr>
          <p:spPr bwMode="auto">
            <a:xfrm>
              <a:off x="1253487" y="277625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6,000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1" name="Text Box 307">
              <a:extLst>
                <a:ext uri="{FF2B5EF4-FFF2-40B4-BE49-F238E27FC236}">
                  <a16:creationId xmlns:a16="http://schemas.microsoft.com/office/drawing/2014/main" id="{87689A0F-F72B-411F-9F40-3610DFFE25ED}"/>
                </a:ext>
              </a:extLst>
            </p:cNvPr>
            <p:cNvSpPr txBox="1">
              <a:spLocks noChangeArrowheads="1"/>
            </p:cNvSpPr>
            <p:nvPr/>
          </p:nvSpPr>
          <p:spPr bwMode="auto">
            <a:xfrm>
              <a:off x="1253487" y="250097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7,000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2" name="Text Box 307">
              <a:extLst>
                <a:ext uri="{FF2B5EF4-FFF2-40B4-BE49-F238E27FC236}">
                  <a16:creationId xmlns:a16="http://schemas.microsoft.com/office/drawing/2014/main" id="{56B0086E-F6B4-4F71-9969-17CF8192B691}"/>
                </a:ext>
              </a:extLst>
            </p:cNvPr>
            <p:cNvSpPr txBox="1">
              <a:spLocks noChangeArrowheads="1"/>
            </p:cNvSpPr>
            <p:nvPr/>
          </p:nvSpPr>
          <p:spPr bwMode="auto">
            <a:xfrm>
              <a:off x="1253487" y="222569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8,000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3" name="Text Box 307">
              <a:extLst>
                <a:ext uri="{FF2B5EF4-FFF2-40B4-BE49-F238E27FC236}">
                  <a16:creationId xmlns:a16="http://schemas.microsoft.com/office/drawing/2014/main" id="{AFAF6147-A989-4554-807E-E2FF08A63F2B}"/>
                </a:ext>
              </a:extLst>
            </p:cNvPr>
            <p:cNvSpPr txBox="1">
              <a:spLocks noChangeArrowheads="1"/>
            </p:cNvSpPr>
            <p:nvPr/>
          </p:nvSpPr>
          <p:spPr bwMode="auto">
            <a:xfrm>
              <a:off x="1253487" y="195041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9,000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4" name="Text Box 307">
              <a:extLst>
                <a:ext uri="{FF2B5EF4-FFF2-40B4-BE49-F238E27FC236}">
                  <a16:creationId xmlns:a16="http://schemas.microsoft.com/office/drawing/2014/main" id="{018FAAB2-4F77-448E-808F-8C560470F454}"/>
                </a:ext>
              </a:extLst>
            </p:cNvPr>
            <p:cNvSpPr txBox="1">
              <a:spLocks noChangeArrowheads="1"/>
            </p:cNvSpPr>
            <p:nvPr/>
          </p:nvSpPr>
          <p:spPr bwMode="auto">
            <a:xfrm>
              <a:off x="1253487" y="1675138"/>
              <a:ext cx="761495"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10,000</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5" name="Text Box 307">
              <a:extLst>
                <a:ext uri="{FF2B5EF4-FFF2-40B4-BE49-F238E27FC236}">
                  <a16:creationId xmlns:a16="http://schemas.microsoft.com/office/drawing/2014/main" id="{3B5D5A71-6D7A-43B3-9F40-17A52388725D}"/>
                </a:ext>
              </a:extLst>
            </p:cNvPr>
            <p:cNvSpPr txBox="1">
              <a:spLocks noChangeArrowheads="1"/>
            </p:cNvSpPr>
            <p:nvPr/>
          </p:nvSpPr>
          <p:spPr bwMode="auto">
            <a:xfrm>
              <a:off x="4998955"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8</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6" name="Text Box 307">
              <a:extLst>
                <a:ext uri="{FF2B5EF4-FFF2-40B4-BE49-F238E27FC236}">
                  <a16:creationId xmlns:a16="http://schemas.microsoft.com/office/drawing/2014/main" id="{1FDA48B9-7658-4E3B-8A71-181F92F96457}"/>
                </a:ext>
              </a:extLst>
            </p:cNvPr>
            <p:cNvSpPr txBox="1">
              <a:spLocks noChangeArrowheads="1"/>
            </p:cNvSpPr>
            <p:nvPr/>
          </p:nvSpPr>
          <p:spPr bwMode="auto">
            <a:xfrm>
              <a:off x="4619975"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a:cs typeface="Calibri"/>
                </a:rPr>
                <a:t>7</a:t>
              </a:r>
            </a:p>
          </p:txBody>
        </p:sp>
        <p:sp>
          <p:nvSpPr>
            <p:cNvPr id="67" name="Text Box 307">
              <a:extLst>
                <a:ext uri="{FF2B5EF4-FFF2-40B4-BE49-F238E27FC236}">
                  <a16:creationId xmlns:a16="http://schemas.microsoft.com/office/drawing/2014/main" id="{53AAAC80-A00B-474B-8F86-C425E69D11EE}"/>
                </a:ext>
              </a:extLst>
            </p:cNvPr>
            <p:cNvSpPr txBox="1">
              <a:spLocks noChangeArrowheads="1"/>
            </p:cNvSpPr>
            <p:nvPr/>
          </p:nvSpPr>
          <p:spPr bwMode="auto">
            <a:xfrm>
              <a:off x="4228220"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6</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8" name="Text Box 307">
              <a:extLst>
                <a:ext uri="{FF2B5EF4-FFF2-40B4-BE49-F238E27FC236}">
                  <a16:creationId xmlns:a16="http://schemas.microsoft.com/office/drawing/2014/main" id="{09CACF98-1C2D-4202-9A77-DCEB35717795}"/>
                </a:ext>
              </a:extLst>
            </p:cNvPr>
            <p:cNvSpPr txBox="1">
              <a:spLocks noChangeArrowheads="1"/>
            </p:cNvSpPr>
            <p:nvPr/>
          </p:nvSpPr>
          <p:spPr bwMode="auto">
            <a:xfrm>
              <a:off x="3844100"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5</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69" name="Text Box 307">
              <a:extLst>
                <a:ext uri="{FF2B5EF4-FFF2-40B4-BE49-F238E27FC236}">
                  <a16:creationId xmlns:a16="http://schemas.microsoft.com/office/drawing/2014/main" id="{8BBCB64C-2067-474C-BDF7-95DD5A9ABBCF}"/>
                </a:ext>
              </a:extLst>
            </p:cNvPr>
            <p:cNvSpPr txBox="1">
              <a:spLocks noChangeArrowheads="1"/>
            </p:cNvSpPr>
            <p:nvPr/>
          </p:nvSpPr>
          <p:spPr bwMode="auto">
            <a:xfrm>
              <a:off x="3462825"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4</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70" name="Text Box 307">
              <a:extLst>
                <a:ext uri="{FF2B5EF4-FFF2-40B4-BE49-F238E27FC236}">
                  <a16:creationId xmlns:a16="http://schemas.microsoft.com/office/drawing/2014/main" id="{F05C2B64-770C-408E-B4FD-CA37B5D4A016}"/>
                </a:ext>
              </a:extLst>
            </p:cNvPr>
            <p:cNvSpPr txBox="1">
              <a:spLocks noChangeArrowheads="1"/>
            </p:cNvSpPr>
            <p:nvPr/>
          </p:nvSpPr>
          <p:spPr bwMode="auto">
            <a:xfrm>
              <a:off x="3071070"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200" b="1" kern="0" dirty="0">
                  <a:solidFill>
                    <a:srgbClr val="000000"/>
                  </a:solidFill>
                  <a:latin typeface="Calibri"/>
                  <a:cs typeface="Calibri"/>
                </a:rPr>
                <a:t>3</a:t>
              </a:r>
              <a:endParaRPr kumimoji="0" lang="en-US" sz="1200" b="1" i="0" u="none" strike="noStrike" kern="0" cap="none" spc="0" normalizeH="0" baseline="0" noProof="0" dirty="0">
                <a:ln>
                  <a:noFill/>
                </a:ln>
                <a:solidFill>
                  <a:srgbClr val="000000"/>
                </a:solidFill>
                <a:effectLst/>
                <a:uLnTx/>
                <a:uFillTx/>
                <a:latin typeface="Calibri"/>
                <a:cs typeface="Calibri"/>
              </a:endParaRPr>
            </a:p>
          </p:txBody>
        </p:sp>
        <p:sp>
          <p:nvSpPr>
            <p:cNvPr id="71" name="Text Box 307">
              <a:extLst>
                <a:ext uri="{FF2B5EF4-FFF2-40B4-BE49-F238E27FC236}">
                  <a16:creationId xmlns:a16="http://schemas.microsoft.com/office/drawing/2014/main" id="{3E83163F-D84B-4663-950A-6199ABB834C6}"/>
                </a:ext>
              </a:extLst>
            </p:cNvPr>
            <p:cNvSpPr txBox="1">
              <a:spLocks noChangeArrowheads="1"/>
            </p:cNvSpPr>
            <p:nvPr/>
          </p:nvSpPr>
          <p:spPr bwMode="auto">
            <a:xfrm>
              <a:off x="5411682"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a:cs typeface="Calibri"/>
                </a:rPr>
                <a:t>9</a:t>
              </a:r>
            </a:p>
          </p:txBody>
        </p:sp>
        <p:sp>
          <p:nvSpPr>
            <p:cNvPr id="72" name="Text Box 307">
              <a:extLst>
                <a:ext uri="{FF2B5EF4-FFF2-40B4-BE49-F238E27FC236}">
                  <a16:creationId xmlns:a16="http://schemas.microsoft.com/office/drawing/2014/main" id="{B78BC1B7-51B3-46C2-9120-74D22F837552}"/>
                </a:ext>
              </a:extLst>
            </p:cNvPr>
            <p:cNvSpPr txBox="1">
              <a:spLocks noChangeArrowheads="1"/>
            </p:cNvSpPr>
            <p:nvPr/>
          </p:nvSpPr>
          <p:spPr bwMode="auto">
            <a:xfrm>
              <a:off x="5775040" y="4651840"/>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a:cs typeface="Calibri"/>
                </a:rPr>
                <a:t>10</a:t>
              </a:r>
            </a:p>
          </p:txBody>
        </p:sp>
        <p:sp>
          <p:nvSpPr>
            <p:cNvPr id="73" name="Text Box 307">
              <a:extLst>
                <a:ext uri="{FF2B5EF4-FFF2-40B4-BE49-F238E27FC236}">
                  <a16:creationId xmlns:a16="http://schemas.microsoft.com/office/drawing/2014/main" id="{84D779A0-ED3C-4879-87CE-807D84384EE8}"/>
                </a:ext>
              </a:extLst>
            </p:cNvPr>
            <p:cNvSpPr txBox="1">
              <a:spLocks noChangeArrowheads="1"/>
            </p:cNvSpPr>
            <p:nvPr/>
          </p:nvSpPr>
          <p:spPr bwMode="auto">
            <a:xfrm>
              <a:off x="6156316"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1200" dirty="0"/>
                <a:t>11</a:t>
              </a:r>
            </a:p>
          </p:txBody>
        </p:sp>
        <p:sp>
          <p:nvSpPr>
            <p:cNvPr id="74" name="Text Box 307">
              <a:extLst>
                <a:ext uri="{FF2B5EF4-FFF2-40B4-BE49-F238E27FC236}">
                  <a16:creationId xmlns:a16="http://schemas.microsoft.com/office/drawing/2014/main" id="{8366CAF3-22CA-4C9A-B439-46E3EA8230B6}"/>
                </a:ext>
              </a:extLst>
            </p:cNvPr>
            <p:cNvSpPr txBox="1">
              <a:spLocks noChangeArrowheads="1"/>
            </p:cNvSpPr>
            <p:nvPr/>
          </p:nvSpPr>
          <p:spPr bwMode="auto">
            <a:xfrm>
              <a:off x="6524767"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1200" dirty="0"/>
                <a:t>12</a:t>
              </a:r>
            </a:p>
          </p:txBody>
        </p:sp>
        <p:sp>
          <p:nvSpPr>
            <p:cNvPr id="75" name="Text Box 307">
              <a:extLst>
                <a:ext uri="{FF2B5EF4-FFF2-40B4-BE49-F238E27FC236}">
                  <a16:creationId xmlns:a16="http://schemas.microsoft.com/office/drawing/2014/main" id="{85DABCFF-B8F9-456A-9EE1-F2A037B3A7F9}"/>
                </a:ext>
              </a:extLst>
            </p:cNvPr>
            <p:cNvSpPr txBox="1">
              <a:spLocks noChangeArrowheads="1"/>
            </p:cNvSpPr>
            <p:nvPr/>
          </p:nvSpPr>
          <p:spPr bwMode="auto">
            <a:xfrm>
              <a:off x="6919578" y="4640945"/>
              <a:ext cx="274316" cy="325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1200" dirty="0"/>
                <a:t>13</a:t>
              </a:r>
            </a:p>
          </p:txBody>
        </p:sp>
      </p:grpSp>
      <p:grpSp>
        <p:nvGrpSpPr>
          <p:cNvPr id="83" name="Group 82">
            <a:extLst>
              <a:ext uri="{FF2B5EF4-FFF2-40B4-BE49-F238E27FC236}">
                <a16:creationId xmlns:a16="http://schemas.microsoft.com/office/drawing/2014/main" id="{060A3324-5A7F-45FA-8F45-A29C9D897A10}"/>
              </a:ext>
            </a:extLst>
          </p:cNvPr>
          <p:cNvGrpSpPr/>
          <p:nvPr/>
        </p:nvGrpSpPr>
        <p:grpSpPr>
          <a:xfrm>
            <a:off x="6036300" y="4960658"/>
            <a:ext cx="2931944" cy="1687654"/>
            <a:chOff x="296700" y="4363913"/>
            <a:chExt cx="3900335" cy="2245069"/>
          </a:xfrm>
        </p:grpSpPr>
        <p:pic>
          <p:nvPicPr>
            <p:cNvPr id="79" name="Picture 78">
              <a:extLst>
                <a:ext uri="{FF2B5EF4-FFF2-40B4-BE49-F238E27FC236}">
                  <a16:creationId xmlns:a16="http://schemas.microsoft.com/office/drawing/2014/main" id="{E20FCF19-808C-4849-9526-B33AA8016D8C}"/>
                </a:ext>
              </a:extLst>
            </p:cNvPr>
            <p:cNvPicPr>
              <a:picLocks noChangeAspect="1"/>
            </p:cNvPicPr>
            <p:nvPr/>
          </p:nvPicPr>
          <p:blipFill>
            <a:blip r:embed="rId3"/>
            <a:stretch>
              <a:fillRect/>
            </a:stretch>
          </p:blipFill>
          <p:spPr>
            <a:xfrm>
              <a:off x="296700" y="4918490"/>
              <a:ext cx="2562801" cy="1473864"/>
            </a:xfrm>
            <a:prstGeom prst="rect">
              <a:avLst/>
            </a:prstGeom>
            <a:effectLst>
              <a:outerShdw blurRad="50800" dist="38100" dir="2700000" algn="tl" rotWithShape="0">
                <a:prstClr val="black">
                  <a:alpha val="40000"/>
                </a:prstClr>
              </a:outerShdw>
            </a:effectLst>
          </p:spPr>
        </p:pic>
        <p:pic>
          <p:nvPicPr>
            <p:cNvPr id="81" name="Picture 80">
              <a:extLst>
                <a:ext uri="{FF2B5EF4-FFF2-40B4-BE49-F238E27FC236}">
                  <a16:creationId xmlns:a16="http://schemas.microsoft.com/office/drawing/2014/main" id="{6B96090D-AA6A-4345-A5F5-BB86D7899587}"/>
                </a:ext>
              </a:extLst>
            </p:cNvPr>
            <p:cNvPicPr>
              <a:picLocks noChangeAspect="1"/>
            </p:cNvPicPr>
            <p:nvPr/>
          </p:nvPicPr>
          <p:blipFill>
            <a:blip r:embed="rId3"/>
            <a:stretch>
              <a:fillRect/>
            </a:stretch>
          </p:blipFill>
          <p:spPr>
            <a:xfrm>
              <a:off x="1634234" y="5135118"/>
              <a:ext cx="2562801" cy="1473864"/>
            </a:xfrm>
            <a:prstGeom prst="rect">
              <a:avLst/>
            </a:prstGeom>
            <a:effectLst>
              <a:outerShdw blurRad="50800" dist="38100" dir="2700000" algn="tl" rotWithShape="0">
                <a:prstClr val="black">
                  <a:alpha val="40000"/>
                </a:prstClr>
              </a:outerShdw>
            </a:effectLst>
          </p:spPr>
        </p:pic>
        <p:pic>
          <p:nvPicPr>
            <p:cNvPr id="80" name="Picture 79">
              <a:extLst>
                <a:ext uri="{FF2B5EF4-FFF2-40B4-BE49-F238E27FC236}">
                  <a16:creationId xmlns:a16="http://schemas.microsoft.com/office/drawing/2014/main" id="{1DCD8ECA-138D-4DC3-8802-8B45BF49342C}"/>
                </a:ext>
              </a:extLst>
            </p:cNvPr>
            <p:cNvPicPr>
              <a:picLocks noChangeAspect="1"/>
            </p:cNvPicPr>
            <p:nvPr/>
          </p:nvPicPr>
          <p:blipFill>
            <a:blip r:embed="rId4"/>
            <a:stretch>
              <a:fillRect/>
            </a:stretch>
          </p:blipFill>
          <p:spPr>
            <a:xfrm>
              <a:off x="1094731" y="4363913"/>
              <a:ext cx="2309233" cy="1328037"/>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52813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val 236">
            <a:extLst>
              <a:ext uri="{FF2B5EF4-FFF2-40B4-BE49-F238E27FC236}">
                <a16:creationId xmlns:a16="http://schemas.microsoft.com/office/drawing/2014/main" id="{02C48EDD-6EF0-4B2E-9105-AD966B549E41}"/>
              </a:ext>
            </a:extLst>
          </p:cNvPr>
          <p:cNvSpPr/>
          <p:nvPr/>
        </p:nvSpPr>
        <p:spPr>
          <a:xfrm rot="20881912">
            <a:off x="3033019" y="4036859"/>
            <a:ext cx="6039270" cy="2142398"/>
          </a:xfrm>
          <a:prstGeom prst="ellipse">
            <a:avLst/>
          </a:prstGeom>
          <a:solidFill>
            <a:schemeClr val="tx1">
              <a:alpha val="11000"/>
            </a:schemeClr>
          </a:soli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sp>
        <p:nvSpPr>
          <p:cNvPr id="14" name="Oval 13">
            <a:extLst>
              <a:ext uri="{FF2B5EF4-FFF2-40B4-BE49-F238E27FC236}">
                <a16:creationId xmlns:a16="http://schemas.microsoft.com/office/drawing/2014/main" id="{ED32B95B-9CE7-4E70-BF04-FD156D465D97}"/>
              </a:ext>
            </a:extLst>
          </p:cNvPr>
          <p:cNvSpPr/>
          <p:nvPr/>
        </p:nvSpPr>
        <p:spPr>
          <a:xfrm rot="20881912">
            <a:off x="139928" y="1202596"/>
            <a:ext cx="7987175" cy="2833407"/>
          </a:xfrm>
          <a:prstGeom prst="ellipse">
            <a:avLst/>
          </a:prstGeom>
          <a:solidFill>
            <a:schemeClr val="tx1">
              <a:alpha val="11000"/>
            </a:schemeClr>
          </a:soli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sp>
        <p:nvSpPr>
          <p:cNvPr id="235" name="Rectangle: Rounded Corners 234">
            <a:extLst>
              <a:ext uri="{FF2B5EF4-FFF2-40B4-BE49-F238E27FC236}">
                <a16:creationId xmlns:a16="http://schemas.microsoft.com/office/drawing/2014/main" id="{CA488778-A74A-4D42-8CD5-2A4F0B99C5CB}"/>
              </a:ext>
            </a:extLst>
          </p:cNvPr>
          <p:cNvSpPr/>
          <p:nvPr/>
        </p:nvSpPr>
        <p:spPr>
          <a:xfrm>
            <a:off x="544264" y="1762022"/>
            <a:ext cx="3448050" cy="1768643"/>
          </a:xfrm>
          <a:prstGeom prst="roundRect">
            <a:avLst>
              <a:gd name="adj" fmla="val 5451"/>
            </a:avLst>
          </a:prstGeom>
          <a:solidFill>
            <a:schemeClr val="bg1"/>
          </a:solidFill>
          <a:ln w="6350" cap="flat" cmpd="sng" algn="ctr">
            <a:solidFill>
              <a:schemeClr val="bg2">
                <a:lumMod val="75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36" name="Rectangle: Rounded Corners 235">
            <a:extLst>
              <a:ext uri="{FF2B5EF4-FFF2-40B4-BE49-F238E27FC236}">
                <a16:creationId xmlns:a16="http://schemas.microsoft.com/office/drawing/2014/main" id="{CB6A7FC0-0A30-4A09-9FF4-B2FEACB6C341}"/>
              </a:ext>
            </a:extLst>
          </p:cNvPr>
          <p:cNvSpPr/>
          <p:nvPr/>
        </p:nvSpPr>
        <p:spPr>
          <a:xfrm>
            <a:off x="4204172" y="1314684"/>
            <a:ext cx="3448050" cy="1768643"/>
          </a:xfrm>
          <a:prstGeom prst="roundRect">
            <a:avLst>
              <a:gd name="adj" fmla="val 5451"/>
            </a:avLst>
          </a:prstGeom>
          <a:solidFill>
            <a:schemeClr val="bg1"/>
          </a:solidFill>
          <a:ln w="6350" cap="flat" cmpd="sng" algn="ctr">
            <a:solidFill>
              <a:schemeClr val="bg2">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5" name="Title 4">
            <a:extLst>
              <a:ext uri="{FF2B5EF4-FFF2-40B4-BE49-F238E27FC236}">
                <a16:creationId xmlns:a16="http://schemas.microsoft.com/office/drawing/2014/main" id="{648E4AA5-29D4-48E0-B307-1867673D0286}"/>
              </a:ext>
            </a:extLst>
          </p:cNvPr>
          <p:cNvSpPr>
            <a:spLocks noGrp="1"/>
          </p:cNvSpPr>
          <p:nvPr>
            <p:ph type="title"/>
          </p:nvPr>
        </p:nvSpPr>
        <p:spPr/>
        <p:txBody>
          <a:bodyPr/>
          <a:lstStyle/>
          <a:p>
            <a:r>
              <a:rPr lang="en-US" dirty="0"/>
              <a:t>Non-Normal Distributions</a:t>
            </a:r>
          </a:p>
        </p:txBody>
      </p:sp>
      <p:sp>
        <p:nvSpPr>
          <p:cNvPr id="2" name="Slide Number Placeholder 1">
            <a:extLst>
              <a:ext uri="{FF2B5EF4-FFF2-40B4-BE49-F238E27FC236}">
                <a16:creationId xmlns:a16="http://schemas.microsoft.com/office/drawing/2014/main" id="{7C925970-5B7A-4B06-905F-47F7958752E9}"/>
              </a:ext>
            </a:extLst>
          </p:cNvPr>
          <p:cNvSpPr>
            <a:spLocks noGrp="1"/>
          </p:cNvSpPr>
          <p:nvPr>
            <p:ph type="sldNum" sz="quarter" idx="12"/>
          </p:nvPr>
        </p:nvSpPr>
        <p:spPr>
          <a:xfrm>
            <a:off x="6820584" y="6445470"/>
            <a:ext cx="2133600" cy="365125"/>
          </a:xfrm>
        </p:spPr>
        <p:txBody>
          <a:bodyPr/>
          <a:lstStyle/>
          <a:p>
            <a:fld id="{A8160BDD-7155-D744-B749-9730458604AD}" type="slidenum">
              <a:rPr lang="en-US" smtClean="0"/>
              <a:t>21</a:t>
            </a:fld>
            <a:endParaRPr lang="en-US" dirty="0"/>
          </a:p>
        </p:txBody>
      </p:sp>
      <p:grpSp>
        <p:nvGrpSpPr>
          <p:cNvPr id="32" name="Group 31">
            <a:extLst>
              <a:ext uri="{FF2B5EF4-FFF2-40B4-BE49-F238E27FC236}">
                <a16:creationId xmlns:a16="http://schemas.microsoft.com/office/drawing/2014/main" id="{C0A15ADA-00CC-49BB-8016-D4F8C0E52B1C}"/>
              </a:ext>
            </a:extLst>
          </p:cNvPr>
          <p:cNvGrpSpPr/>
          <p:nvPr/>
        </p:nvGrpSpPr>
        <p:grpSpPr>
          <a:xfrm>
            <a:off x="4116615" y="1356283"/>
            <a:ext cx="3491083" cy="1724492"/>
            <a:chOff x="4606641" y="1362602"/>
            <a:chExt cx="3491083" cy="1724492"/>
          </a:xfrm>
        </p:grpSpPr>
        <p:sp>
          <p:nvSpPr>
            <p:cNvPr id="182" name="Rectangle 181">
              <a:extLst>
                <a:ext uri="{FF2B5EF4-FFF2-40B4-BE49-F238E27FC236}">
                  <a16:creationId xmlns:a16="http://schemas.microsoft.com/office/drawing/2014/main" id="{A8D4F0F1-BCFD-4353-AE52-77FB5C4A512B}"/>
                </a:ext>
              </a:extLst>
            </p:cNvPr>
            <p:cNvSpPr/>
            <p:nvPr/>
          </p:nvSpPr>
          <p:spPr>
            <a:xfrm>
              <a:off x="4987639" y="1362602"/>
              <a:ext cx="3110085" cy="1504433"/>
            </a:xfrm>
            <a:prstGeom prst="rect">
              <a:avLst/>
            </a:prstGeom>
            <a:solidFill>
              <a:schemeClr val="bg1"/>
            </a:soli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grpSp>
          <p:nvGrpSpPr>
            <p:cNvPr id="8" name="Group 7">
              <a:extLst>
                <a:ext uri="{FF2B5EF4-FFF2-40B4-BE49-F238E27FC236}">
                  <a16:creationId xmlns:a16="http://schemas.microsoft.com/office/drawing/2014/main" id="{4114BC09-8E4F-4168-A849-25633D097E22}"/>
                </a:ext>
              </a:extLst>
            </p:cNvPr>
            <p:cNvGrpSpPr/>
            <p:nvPr/>
          </p:nvGrpSpPr>
          <p:grpSpPr>
            <a:xfrm>
              <a:off x="4606641" y="1371488"/>
              <a:ext cx="3485039" cy="1715606"/>
              <a:chOff x="818295" y="1273802"/>
              <a:chExt cx="3485039" cy="1715606"/>
            </a:xfrm>
          </p:grpSpPr>
          <p:grpSp>
            <p:nvGrpSpPr>
              <p:cNvPr id="128" name="Group 127">
                <a:extLst>
                  <a:ext uri="{FF2B5EF4-FFF2-40B4-BE49-F238E27FC236}">
                    <a16:creationId xmlns:a16="http://schemas.microsoft.com/office/drawing/2014/main" id="{51DE54C5-8FEA-4D54-822D-3BBD0D93387A}"/>
                  </a:ext>
                </a:extLst>
              </p:cNvPr>
              <p:cNvGrpSpPr/>
              <p:nvPr/>
            </p:nvGrpSpPr>
            <p:grpSpPr>
              <a:xfrm>
                <a:off x="1193249" y="1274004"/>
                <a:ext cx="3110085" cy="1509444"/>
                <a:chOff x="1794559" y="1528649"/>
                <a:chExt cx="6259782" cy="3038112"/>
              </a:xfrm>
            </p:grpSpPr>
            <p:sp>
              <p:nvSpPr>
                <p:cNvPr id="167" name="Rectangle 166">
                  <a:extLst>
                    <a:ext uri="{FF2B5EF4-FFF2-40B4-BE49-F238E27FC236}">
                      <a16:creationId xmlns:a16="http://schemas.microsoft.com/office/drawing/2014/main" id="{8990A6B2-859D-4FAA-B74C-5556EEE03286}"/>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68" name="Rectangle 167">
                  <a:extLst>
                    <a:ext uri="{FF2B5EF4-FFF2-40B4-BE49-F238E27FC236}">
                      <a16:creationId xmlns:a16="http://schemas.microsoft.com/office/drawing/2014/main" id="{06A50820-29F7-4B07-9C6C-15908AFA3E7E}"/>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69" name="Rectangle 168">
                  <a:extLst>
                    <a:ext uri="{FF2B5EF4-FFF2-40B4-BE49-F238E27FC236}">
                      <a16:creationId xmlns:a16="http://schemas.microsoft.com/office/drawing/2014/main" id="{EFA7EFE6-862E-4CBB-8066-1DD7BC6387C1}"/>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0" name="Rectangle 169">
                  <a:extLst>
                    <a:ext uri="{FF2B5EF4-FFF2-40B4-BE49-F238E27FC236}">
                      <a16:creationId xmlns:a16="http://schemas.microsoft.com/office/drawing/2014/main" id="{D085ED26-DFE4-4F70-9DA7-414397B928A1}"/>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1" name="Rectangle 170">
                  <a:extLst>
                    <a:ext uri="{FF2B5EF4-FFF2-40B4-BE49-F238E27FC236}">
                      <a16:creationId xmlns:a16="http://schemas.microsoft.com/office/drawing/2014/main" id="{A513B1D5-038E-4E1B-886E-D76257F449E2}"/>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2" name="Rectangle 171">
                  <a:extLst>
                    <a:ext uri="{FF2B5EF4-FFF2-40B4-BE49-F238E27FC236}">
                      <a16:creationId xmlns:a16="http://schemas.microsoft.com/office/drawing/2014/main" id="{7010A9BD-D64C-4C5C-A653-E9273356A580}"/>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3" name="Rectangle 172">
                  <a:extLst>
                    <a:ext uri="{FF2B5EF4-FFF2-40B4-BE49-F238E27FC236}">
                      <a16:creationId xmlns:a16="http://schemas.microsoft.com/office/drawing/2014/main" id="{565E5A75-8054-4AE9-962D-593FF16D124D}"/>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4" name="Rectangle 173">
                  <a:extLst>
                    <a:ext uri="{FF2B5EF4-FFF2-40B4-BE49-F238E27FC236}">
                      <a16:creationId xmlns:a16="http://schemas.microsoft.com/office/drawing/2014/main" id="{1591EB1D-32EC-4B44-A14D-5617AC424E99}"/>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5" name="Rectangle 174">
                  <a:extLst>
                    <a:ext uri="{FF2B5EF4-FFF2-40B4-BE49-F238E27FC236}">
                      <a16:creationId xmlns:a16="http://schemas.microsoft.com/office/drawing/2014/main" id="{D375252F-41AF-4D82-9562-8BC74F93F1C7}"/>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6" name="Rectangle 175">
                  <a:extLst>
                    <a:ext uri="{FF2B5EF4-FFF2-40B4-BE49-F238E27FC236}">
                      <a16:creationId xmlns:a16="http://schemas.microsoft.com/office/drawing/2014/main" id="{C8D42CA4-56CB-4226-8AE7-6D0A88B6C39F}"/>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77" name="Rectangle 176">
                  <a:extLst>
                    <a:ext uri="{FF2B5EF4-FFF2-40B4-BE49-F238E27FC236}">
                      <a16:creationId xmlns:a16="http://schemas.microsoft.com/office/drawing/2014/main" id="{A87AC843-E9AC-4EA1-A6D8-2775B085425B}"/>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grpSp>
          <p:cxnSp>
            <p:nvCxnSpPr>
              <p:cNvPr id="129" name="Straight Connector 128">
                <a:extLst>
                  <a:ext uri="{FF2B5EF4-FFF2-40B4-BE49-F238E27FC236}">
                    <a16:creationId xmlns:a16="http://schemas.microsoft.com/office/drawing/2014/main" id="{A9098E0A-E4DE-402A-BF7D-7EC556C322DF}"/>
                  </a:ext>
                </a:extLst>
              </p:cNvPr>
              <p:cNvCxnSpPr>
                <a:cxnSpLocks/>
              </p:cNvCxnSpPr>
              <p:nvPr/>
            </p:nvCxnSpPr>
            <p:spPr>
              <a:xfrm flipV="1">
                <a:off x="1192702" y="1273802"/>
                <a:ext cx="3931" cy="1509646"/>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59D4C2BF-7E14-4848-9F77-C8C8A57375B7}"/>
                  </a:ext>
                </a:extLst>
              </p:cNvPr>
              <p:cNvCxnSpPr>
                <a:cxnSpLocks/>
              </p:cNvCxnSpPr>
              <p:nvPr/>
            </p:nvCxnSpPr>
            <p:spPr>
              <a:xfrm>
                <a:off x="1192702" y="2780845"/>
                <a:ext cx="3110632"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3" name="Rectangle 132">
                <a:extLst>
                  <a:ext uri="{FF2B5EF4-FFF2-40B4-BE49-F238E27FC236}">
                    <a16:creationId xmlns:a16="http://schemas.microsoft.com/office/drawing/2014/main" id="{1AFC6578-B553-4911-B241-0A3989171B88}"/>
                  </a:ext>
                </a:extLst>
              </p:cNvPr>
              <p:cNvSpPr/>
              <p:nvPr/>
            </p:nvSpPr>
            <p:spPr>
              <a:xfrm>
                <a:off x="2679178" y="2142283"/>
                <a:ext cx="136290" cy="59299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4" name="Rectangle 133">
                <a:extLst>
                  <a:ext uri="{FF2B5EF4-FFF2-40B4-BE49-F238E27FC236}">
                    <a16:creationId xmlns:a16="http://schemas.microsoft.com/office/drawing/2014/main" id="{692AB023-0310-4606-8994-E9F6E0E92B94}"/>
                  </a:ext>
                </a:extLst>
              </p:cNvPr>
              <p:cNvSpPr/>
              <p:nvPr/>
            </p:nvSpPr>
            <p:spPr>
              <a:xfrm>
                <a:off x="2884237" y="2346160"/>
                <a:ext cx="136290" cy="389116"/>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5" name="Rectangle 134">
                <a:extLst>
                  <a:ext uri="{FF2B5EF4-FFF2-40B4-BE49-F238E27FC236}">
                    <a16:creationId xmlns:a16="http://schemas.microsoft.com/office/drawing/2014/main" id="{7D5B7B84-59AC-401D-9B19-AC8000047A6B}"/>
                  </a:ext>
                </a:extLst>
              </p:cNvPr>
              <p:cNvSpPr/>
              <p:nvPr/>
            </p:nvSpPr>
            <p:spPr>
              <a:xfrm>
                <a:off x="2490888" y="1924384"/>
                <a:ext cx="136290" cy="81089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6" name="Rectangle 135">
                <a:extLst>
                  <a:ext uri="{FF2B5EF4-FFF2-40B4-BE49-F238E27FC236}">
                    <a16:creationId xmlns:a16="http://schemas.microsoft.com/office/drawing/2014/main" id="{416F2884-B177-4CB0-8800-7CADC9F506F4}"/>
                  </a:ext>
                </a:extLst>
              </p:cNvPr>
              <p:cNvSpPr/>
              <p:nvPr/>
            </p:nvSpPr>
            <p:spPr>
              <a:xfrm>
                <a:off x="2294214" y="1763808"/>
                <a:ext cx="136290" cy="97146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7" name="Rectangle 136">
                <a:extLst>
                  <a:ext uri="{FF2B5EF4-FFF2-40B4-BE49-F238E27FC236}">
                    <a16:creationId xmlns:a16="http://schemas.microsoft.com/office/drawing/2014/main" id="{CA5BA9C1-FFFE-427F-A88C-827F845B08B5}"/>
                  </a:ext>
                </a:extLst>
              </p:cNvPr>
              <p:cNvSpPr/>
              <p:nvPr/>
            </p:nvSpPr>
            <p:spPr>
              <a:xfrm>
                <a:off x="3064767" y="2469434"/>
                <a:ext cx="136290" cy="26584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8" name="Rectangle 137">
                <a:extLst>
                  <a:ext uri="{FF2B5EF4-FFF2-40B4-BE49-F238E27FC236}">
                    <a16:creationId xmlns:a16="http://schemas.microsoft.com/office/drawing/2014/main" id="{9FFFBF0A-2447-463F-8846-53EB4777E0A9}"/>
                  </a:ext>
                </a:extLst>
              </p:cNvPr>
              <p:cNvSpPr/>
              <p:nvPr/>
            </p:nvSpPr>
            <p:spPr>
              <a:xfrm>
                <a:off x="2105405" y="1924384"/>
                <a:ext cx="136290" cy="81089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39" name="Rectangle 138">
                <a:extLst>
                  <a:ext uri="{FF2B5EF4-FFF2-40B4-BE49-F238E27FC236}">
                    <a16:creationId xmlns:a16="http://schemas.microsoft.com/office/drawing/2014/main" id="{540FDFDA-F1B1-425E-8B5D-C123A15B15ED}"/>
                  </a:ext>
                </a:extLst>
              </p:cNvPr>
              <p:cNvSpPr/>
              <p:nvPr/>
            </p:nvSpPr>
            <p:spPr>
              <a:xfrm>
                <a:off x="3254198" y="2572122"/>
                <a:ext cx="136290" cy="16315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40" name="Rectangle 139">
                <a:extLst>
                  <a:ext uri="{FF2B5EF4-FFF2-40B4-BE49-F238E27FC236}">
                    <a16:creationId xmlns:a16="http://schemas.microsoft.com/office/drawing/2014/main" id="{C3B8ED71-9A6D-4640-8AB5-863326381C56}"/>
                  </a:ext>
                </a:extLst>
              </p:cNvPr>
              <p:cNvSpPr/>
              <p:nvPr/>
            </p:nvSpPr>
            <p:spPr>
              <a:xfrm>
                <a:off x="1915974" y="2400316"/>
                <a:ext cx="136290" cy="334959"/>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41" name="Rectangle 140">
                <a:extLst>
                  <a:ext uri="{FF2B5EF4-FFF2-40B4-BE49-F238E27FC236}">
                    <a16:creationId xmlns:a16="http://schemas.microsoft.com/office/drawing/2014/main" id="{FE884ED4-ECD1-467F-B30F-ACDA9D456C79}"/>
                  </a:ext>
                </a:extLst>
              </p:cNvPr>
              <p:cNvSpPr/>
              <p:nvPr/>
            </p:nvSpPr>
            <p:spPr>
              <a:xfrm>
                <a:off x="3437257" y="2677617"/>
                <a:ext cx="136290" cy="5765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42" name="Rectangle 141">
                <a:extLst>
                  <a:ext uri="{FF2B5EF4-FFF2-40B4-BE49-F238E27FC236}">
                    <a16:creationId xmlns:a16="http://schemas.microsoft.com/office/drawing/2014/main" id="{E7CB28C4-33B6-4B69-A1B5-FC56FFAACF07}"/>
                  </a:ext>
                </a:extLst>
              </p:cNvPr>
              <p:cNvSpPr/>
              <p:nvPr/>
            </p:nvSpPr>
            <p:spPr>
              <a:xfrm>
                <a:off x="1723233" y="2702764"/>
                <a:ext cx="136290" cy="3251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43" name="Rectangle 142">
                <a:extLst>
                  <a:ext uri="{FF2B5EF4-FFF2-40B4-BE49-F238E27FC236}">
                    <a16:creationId xmlns:a16="http://schemas.microsoft.com/office/drawing/2014/main" id="{7EF68B2A-D030-4778-85AC-0C29DBF2C23B}"/>
                  </a:ext>
                </a:extLst>
              </p:cNvPr>
              <p:cNvSpPr/>
              <p:nvPr/>
            </p:nvSpPr>
            <p:spPr>
              <a:xfrm>
                <a:off x="3633414" y="2702764"/>
                <a:ext cx="136290" cy="3251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44" name="Text Box 307">
                <a:extLst>
                  <a:ext uri="{FF2B5EF4-FFF2-40B4-BE49-F238E27FC236}">
                    <a16:creationId xmlns:a16="http://schemas.microsoft.com/office/drawing/2014/main" id="{07CB1C68-5A67-4AFA-B669-322415F44551}"/>
                  </a:ext>
                </a:extLst>
              </p:cNvPr>
              <p:cNvSpPr txBox="1">
                <a:spLocks noChangeArrowheads="1"/>
              </p:cNvSpPr>
              <p:nvPr/>
            </p:nvSpPr>
            <p:spPr bwMode="auto">
              <a:xfrm>
                <a:off x="818295" y="257212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45" name="Text Box 307">
                <a:extLst>
                  <a:ext uri="{FF2B5EF4-FFF2-40B4-BE49-F238E27FC236}">
                    <a16:creationId xmlns:a16="http://schemas.microsoft.com/office/drawing/2014/main" id="{4618E05F-86A8-4431-A9DC-CC808B20B4B6}"/>
                  </a:ext>
                </a:extLst>
              </p:cNvPr>
              <p:cNvSpPr txBox="1">
                <a:spLocks noChangeArrowheads="1"/>
              </p:cNvSpPr>
              <p:nvPr/>
            </p:nvSpPr>
            <p:spPr bwMode="auto">
              <a:xfrm>
                <a:off x="818295" y="243535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2,000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46" name="Text Box 307">
                <a:extLst>
                  <a:ext uri="{FF2B5EF4-FFF2-40B4-BE49-F238E27FC236}">
                    <a16:creationId xmlns:a16="http://schemas.microsoft.com/office/drawing/2014/main" id="{8F14F31F-C187-4992-B565-A53C9D8047EE}"/>
                  </a:ext>
                </a:extLst>
              </p:cNvPr>
              <p:cNvSpPr txBox="1">
                <a:spLocks noChangeArrowheads="1"/>
              </p:cNvSpPr>
              <p:nvPr/>
            </p:nvSpPr>
            <p:spPr bwMode="auto">
              <a:xfrm>
                <a:off x="818295" y="229858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47" name="Text Box 307">
                <a:extLst>
                  <a:ext uri="{FF2B5EF4-FFF2-40B4-BE49-F238E27FC236}">
                    <a16:creationId xmlns:a16="http://schemas.microsoft.com/office/drawing/2014/main" id="{6DE45076-041E-483C-8826-2FF1EB970B64}"/>
                  </a:ext>
                </a:extLst>
              </p:cNvPr>
              <p:cNvSpPr txBox="1">
                <a:spLocks noChangeArrowheads="1"/>
              </p:cNvSpPr>
              <p:nvPr/>
            </p:nvSpPr>
            <p:spPr bwMode="auto">
              <a:xfrm>
                <a:off x="818295" y="2161813"/>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48" name="Text Box 307">
                <a:extLst>
                  <a:ext uri="{FF2B5EF4-FFF2-40B4-BE49-F238E27FC236}">
                    <a16:creationId xmlns:a16="http://schemas.microsoft.com/office/drawing/2014/main" id="{844F527A-3AD0-4322-8330-F250356B48E5}"/>
                  </a:ext>
                </a:extLst>
              </p:cNvPr>
              <p:cNvSpPr txBox="1">
                <a:spLocks noChangeArrowheads="1"/>
              </p:cNvSpPr>
              <p:nvPr/>
            </p:nvSpPr>
            <p:spPr bwMode="auto">
              <a:xfrm>
                <a:off x="818295" y="2025044"/>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49" name="Text Box 307">
                <a:extLst>
                  <a:ext uri="{FF2B5EF4-FFF2-40B4-BE49-F238E27FC236}">
                    <a16:creationId xmlns:a16="http://schemas.microsoft.com/office/drawing/2014/main" id="{C003B8A7-410F-44AE-9870-329CF19B69E9}"/>
                  </a:ext>
                </a:extLst>
              </p:cNvPr>
              <p:cNvSpPr txBox="1">
                <a:spLocks noChangeArrowheads="1"/>
              </p:cNvSpPr>
              <p:nvPr/>
            </p:nvSpPr>
            <p:spPr bwMode="auto">
              <a:xfrm>
                <a:off x="818295" y="1888275"/>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0" name="Text Box 307">
                <a:extLst>
                  <a:ext uri="{FF2B5EF4-FFF2-40B4-BE49-F238E27FC236}">
                    <a16:creationId xmlns:a16="http://schemas.microsoft.com/office/drawing/2014/main" id="{27B9D3CF-08F5-4B63-9EA3-7370A76125C4}"/>
                  </a:ext>
                </a:extLst>
              </p:cNvPr>
              <p:cNvSpPr txBox="1">
                <a:spLocks noChangeArrowheads="1"/>
              </p:cNvSpPr>
              <p:nvPr/>
            </p:nvSpPr>
            <p:spPr bwMode="auto">
              <a:xfrm>
                <a:off x="818295" y="1751507"/>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7,000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1" name="Text Box 307">
                <a:extLst>
                  <a:ext uri="{FF2B5EF4-FFF2-40B4-BE49-F238E27FC236}">
                    <a16:creationId xmlns:a16="http://schemas.microsoft.com/office/drawing/2014/main" id="{1DB1954C-F78A-4387-8BD6-D501825B1F4D}"/>
                  </a:ext>
                </a:extLst>
              </p:cNvPr>
              <p:cNvSpPr txBox="1">
                <a:spLocks noChangeArrowheads="1"/>
              </p:cNvSpPr>
              <p:nvPr/>
            </p:nvSpPr>
            <p:spPr bwMode="auto">
              <a:xfrm>
                <a:off x="818295" y="1614737"/>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2" name="Text Box 307">
                <a:extLst>
                  <a:ext uri="{FF2B5EF4-FFF2-40B4-BE49-F238E27FC236}">
                    <a16:creationId xmlns:a16="http://schemas.microsoft.com/office/drawing/2014/main" id="{E4A3CFCB-3ED6-4738-9BDD-42C76BCB7AE5}"/>
                  </a:ext>
                </a:extLst>
              </p:cNvPr>
              <p:cNvSpPr txBox="1">
                <a:spLocks noChangeArrowheads="1"/>
              </p:cNvSpPr>
              <p:nvPr/>
            </p:nvSpPr>
            <p:spPr bwMode="auto">
              <a:xfrm>
                <a:off x="818295" y="1477968"/>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9,000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3" name="Text Box 307">
                <a:extLst>
                  <a:ext uri="{FF2B5EF4-FFF2-40B4-BE49-F238E27FC236}">
                    <a16:creationId xmlns:a16="http://schemas.microsoft.com/office/drawing/2014/main" id="{699286AD-0A6F-4D69-92CC-0A3B59B6E5CA}"/>
                  </a:ext>
                </a:extLst>
              </p:cNvPr>
              <p:cNvSpPr txBox="1">
                <a:spLocks noChangeArrowheads="1"/>
              </p:cNvSpPr>
              <p:nvPr/>
            </p:nvSpPr>
            <p:spPr bwMode="auto">
              <a:xfrm>
                <a:off x="818295" y="1341198"/>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4" name="Text Box 307">
                <a:extLst>
                  <a:ext uri="{FF2B5EF4-FFF2-40B4-BE49-F238E27FC236}">
                    <a16:creationId xmlns:a16="http://schemas.microsoft.com/office/drawing/2014/main" id="{DEB03E05-4EC9-4DFE-B8A0-1540646014C7}"/>
                  </a:ext>
                </a:extLst>
              </p:cNvPr>
              <p:cNvSpPr txBox="1">
                <a:spLocks noChangeArrowheads="1"/>
              </p:cNvSpPr>
              <p:nvPr/>
            </p:nvSpPr>
            <p:spPr bwMode="auto">
              <a:xfrm>
                <a:off x="2679178"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5" name="Text Box 307">
                <a:extLst>
                  <a:ext uri="{FF2B5EF4-FFF2-40B4-BE49-F238E27FC236}">
                    <a16:creationId xmlns:a16="http://schemas.microsoft.com/office/drawing/2014/main" id="{C1344718-807A-4C11-BC23-3721761B4A34}"/>
                  </a:ext>
                </a:extLst>
              </p:cNvPr>
              <p:cNvSpPr txBox="1">
                <a:spLocks noChangeArrowheads="1"/>
              </p:cNvSpPr>
              <p:nvPr/>
            </p:nvSpPr>
            <p:spPr bwMode="auto">
              <a:xfrm>
                <a:off x="2490888"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7</a:t>
                </a:r>
              </a:p>
            </p:txBody>
          </p:sp>
          <p:sp>
            <p:nvSpPr>
              <p:cNvPr id="156" name="Text Box 307">
                <a:extLst>
                  <a:ext uri="{FF2B5EF4-FFF2-40B4-BE49-F238E27FC236}">
                    <a16:creationId xmlns:a16="http://schemas.microsoft.com/office/drawing/2014/main" id="{114D2777-7676-4BEC-88DE-DAD3588FA24A}"/>
                  </a:ext>
                </a:extLst>
              </p:cNvPr>
              <p:cNvSpPr txBox="1">
                <a:spLocks noChangeArrowheads="1"/>
              </p:cNvSpPr>
              <p:nvPr/>
            </p:nvSpPr>
            <p:spPr bwMode="auto">
              <a:xfrm>
                <a:off x="2296250"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7" name="Text Box 307">
                <a:extLst>
                  <a:ext uri="{FF2B5EF4-FFF2-40B4-BE49-F238E27FC236}">
                    <a16:creationId xmlns:a16="http://schemas.microsoft.com/office/drawing/2014/main" id="{F8AE91C1-C812-48E7-91FC-577A7FD8BCAB}"/>
                  </a:ext>
                </a:extLst>
              </p:cNvPr>
              <p:cNvSpPr txBox="1">
                <a:spLocks noChangeArrowheads="1"/>
              </p:cNvSpPr>
              <p:nvPr/>
            </p:nvSpPr>
            <p:spPr bwMode="auto">
              <a:xfrm>
                <a:off x="2105405"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8" name="Text Box 307">
                <a:extLst>
                  <a:ext uri="{FF2B5EF4-FFF2-40B4-BE49-F238E27FC236}">
                    <a16:creationId xmlns:a16="http://schemas.microsoft.com/office/drawing/2014/main" id="{F7416F92-72C6-4266-B868-707F578258D9}"/>
                  </a:ext>
                </a:extLst>
              </p:cNvPr>
              <p:cNvSpPr txBox="1">
                <a:spLocks noChangeArrowheads="1"/>
              </p:cNvSpPr>
              <p:nvPr/>
            </p:nvSpPr>
            <p:spPr bwMode="auto">
              <a:xfrm>
                <a:off x="1915974"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59" name="Text Box 307">
                <a:extLst>
                  <a:ext uri="{FF2B5EF4-FFF2-40B4-BE49-F238E27FC236}">
                    <a16:creationId xmlns:a16="http://schemas.microsoft.com/office/drawing/2014/main" id="{CCE3EFB2-F674-487C-A528-41A224C94C33}"/>
                  </a:ext>
                </a:extLst>
              </p:cNvPr>
              <p:cNvSpPr txBox="1">
                <a:spLocks noChangeArrowheads="1"/>
              </p:cNvSpPr>
              <p:nvPr/>
            </p:nvSpPr>
            <p:spPr bwMode="auto">
              <a:xfrm>
                <a:off x="1721337"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60" name="Text Box 307">
                <a:extLst>
                  <a:ext uri="{FF2B5EF4-FFF2-40B4-BE49-F238E27FC236}">
                    <a16:creationId xmlns:a16="http://schemas.microsoft.com/office/drawing/2014/main" id="{9127740A-27E6-4B99-92D2-CAF278FBA31C}"/>
                  </a:ext>
                </a:extLst>
              </p:cNvPr>
              <p:cNvSpPr txBox="1">
                <a:spLocks noChangeArrowheads="1"/>
              </p:cNvSpPr>
              <p:nvPr/>
            </p:nvSpPr>
            <p:spPr bwMode="auto">
              <a:xfrm>
                <a:off x="2884237"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9</a:t>
                </a:r>
              </a:p>
            </p:txBody>
          </p:sp>
          <p:sp>
            <p:nvSpPr>
              <p:cNvPr id="161" name="Text Box 307">
                <a:extLst>
                  <a:ext uri="{FF2B5EF4-FFF2-40B4-BE49-F238E27FC236}">
                    <a16:creationId xmlns:a16="http://schemas.microsoft.com/office/drawing/2014/main" id="{4E621794-DBCB-4815-8916-63835A19CBA1}"/>
                  </a:ext>
                </a:extLst>
              </p:cNvPr>
              <p:cNvSpPr txBox="1">
                <a:spLocks noChangeArrowheads="1"/>
              </p:cNvSpPr>
              <p:nvPr/>
            </p:nvSpPr>
            <p:spPr bwMode="auto">
              <a:xfrm>
                <a:off x="3064767" y="2820131"/>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10</a:t>
                </a:r>
              </a:p>
            </p:txBody>
          </p:sp>
          <p:sp>
            <p:nvSpPr>
              <p:cNvPr id="162" name="Text Box 307">
                <a:extLst>
                  <a:ext uri="{FF2B5EF4-FFF2-40B4-BE49-F238E27FC236}">
                    <a16:creationId xmlns:a16="http://schemas.microsoft.com/office/drawing/2014/main" id="{58DE7F78-0656-432E-8F9F-B786450CF9B3}"/>
                  </a:ext>
                </a:extLst>
              </p:cNvPr>
              <p:cNvSpPr txBox="1">
                <a:spLocks noChangeArrowheads="1"/>
              </p:cNvSpPr>
              <p:nvPr/>
            </p:nvSpPr>
            <p:spPr bwMode="auto">
              <a:xfrm>
                <a:off x="3254198"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11</a:t>
                </a:r>
              </a:p>
            </p:txBody>
          </p:sp>
          <p:sp>
            <p:nvSpPr>
              <p:cNvPr id="163" name="Text Box 307">
                <a:extLst>
                  <a:ext uri="{FF2B5EF4-FFF2-40B4-BE49-F238E27FC236}">
                    <a16:creationId xmlns:a16="http://schemas.microsoft.com/office/drawing/2014/main" id="{BB357C67-E825-4BC6-9F8F-4D501F53B140}"/>
                  </a:ext>
                </a:extLst>
              </p:cNvPr>
              <p:cNvSpPr txBox="1">
                <a:spLocks noChangeArrowheads="1"/>
              </p:cNvSpPr>
              <p:nvPr/>
            </p:nvSpPr>
            <p:spPr bwMode="auto">
              <a:xfrm>
                <a:off x="3437257"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12</a:t>
                </a:r>
              </a:p>
            </p:txBody>
          </p:sp>
          <p:sp>
            <p:nvSpPr>
              <p:cNvPr id="164" name="Text Box 307">
                <a:extLst>
                  <a:ext uri="{FF2B5EF4-FFF2-40B4-BE49-F238E27FC236}">
                    <a16:creationId xmlns:a16="http://schemas.microsoft.com/office/drawing/2014/main" id="{7964DA21-D338-451A-BB7A-4656FCAD7CD1}"/>
                  </a:ext>
                </a:extLst>
              </p:cNvPr>
              <p:cNvSpPr txBox="1">
                <a:spLocks noChangeArrowheads="1"/>
              </p:cNvSpPr>
              <p:nvPr/>
            </p:nvSpPr>
            <p:spPr bwMode="auto">
              <a:xfrm>
                <a:off x="3633414"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13</a:t>
                </a:r>
              </a:p>
            </p:txBody>
          </p:sp>
          <p:sp>
            <p:nvSpPr>
              <p:cNvPr id="165" name="Freeform: Shape 164">
                <a:extLst>
                  <a:ext uri="{FF2B5EF4-FFF2-40B4-BE49-F238E27FC236}">
                    <a16:creationId xmlns:a16="http://schemas.microsoft.com/office/drawing/2014/main" id="{1B437F29-9DEA-42D8-AB28-2FA78C32C0EE}"/>
                  </a:ext>
                </a:extLst>
              </p:cNvPr>
              <p:cNvSpPr/>
              <p:nvPr/>
            </p:nvSpPr>
            <p:spPr>
              <a:xfrm>
                <a:off x="1219316" y="1717610"/>
                <a:ext cx="1133929" cy="1026551"/>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30379"/>
                  <a:gd name="connsiteX1" fmla="*/ 1541907 w 3076731"/>
                  <a:gd name="connsiteY1" fmla="*/ 2183512 h 2530379"/>
                  <a:gd name="connsiteX2" fmla="*/ 2492115 w 3076731"/>
                  <a:gd name="connsiteY2" fmla="*/ 569626 h 2530379"/>
                  <a:gd name="connsiteX3" fmla="*/ 2814403 w 3076731"/>
                  <a:gd name="connsiteY3" fmla="*/ 123669 h 2530379"/>
                  <a:gd name="connsiteX4" fmla="*/ 3076731 w 3076731"/>
                  <a:gd name="connsiteY4" fmla="*/ 0 h 2530379"/>
                  <a:gd name="connsiteX0" fmla="*/ 0 w 3076731"/>
                  <a:gd name="connsiteY0" fmla="*/ 2525842 h 2525842"/>
                  <a:gd name="connsiteX1" fmla="*/ 1541907 w 3076731"/>
                  <a:gd name="connsiteY1" fmla="*/ 2183512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237821 w 3076731"/>
                  <a:gd name="connsiteY2" fmla="*/ 854464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264905 w 3076731"/>
                  <a:gd name="connsiteY2" fmla="*/ 850373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318783 w 3076731"/>
                  <a:gd name="connsiteY2" fmla="*/ 721011 h 2525842"/>
                  <a:gd name="connsiteX3" fmla="*/ 2814403 w 3076731"/>
                  <a:gd name="connsiteY3" fmla="*/ 123669 h 2525842"/>
                  <a:gd name="connsiteX4" fmla="*/ 3076731 w 3076731"/>
                  <a:gd name="connsiteY4" fmla="*/ 0 h 2525842"/>
                  <a:gd name="connsiteX0" fmla="*/ 0 w 3136314"/>
                  <a:gd name="connsiteY0" fmla="*/ 2489019 h 2489019"/>
                  <a:gd name="connsiteX1" fmla="*/ 1547323 w 3136314"/>
                  <a:gd name="connsiteY1" fmla="*/ 2212152 h 2489019"/>
                  <a:gd name="connsiteX2" fmla="*/ 2318783 w 3136314"/>
                  <a:gd name="connsiteY2" fmla="*/ 684188 h 2489019"/>
                  <a:gd name="connsiteX3" fmla="*/ 2814403 w 3136314"/>
                  <a:gd name="connsiteY3" fmla="*/ 86846 h 2489019"/>
                  <a:gd name="connsiteX4" fmla="*/ 3136314 w 3136314"/>
                  <a:gd name="connsiteY4"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298813"/>
                  <a:gd name="connsiteY0" fmla="*/ 2255804 h 2255804"/>
                  <a:gd name="connsiteX1" fmla="*/ 1547323 w 3298813"/>
                  <a:gd name="connsiteY1" fmla="*/ 1978937 h 2255804"/>
                  <a:gd name="connsiteX2" fmla="*/ 2318783 w 3298813"/>
                  <a:gd name="connsiteY2" fmla="*/ 450973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Lst>
                <a:ahLst/>
                <a:cxnLst>
                  <a:cxn ang="0">
                    <a:pos x="connsiteX0" y="connsiteY0"/>
                  </a:cxn>
                  <a:cxn ang="0">
                    <a:pos x="connsiteX1" y="connsiteY1"/>
                  </a:cxn>
                  <a:cxn ang="0">
                    <a:pos x="connsiteX2" y="connsiteY2"/>
                  </a:cxn>
                  <a:cxn ang="0">
                    <a:pos x="connsiteX3" y="connsiteY3"/>
                  </a:cxn>
                </a:cxnLst>
                <a:rect l="l" t="t" r="r" b="b"/>
                <a:pathLst>
                  <a:path w="3298813" h="2255804">
                    <a:moveTo>
                      <a:pt x="0" y="2255804"/>
                    </a:moveTo>
                    <a:cubicBezTo>
                      <a:pt x="397552" y="2235192"/>
                      <a:pt x="1166890" y="2238486"/>
                      <a:pt x="1547323" y="1978937"/>
                    </a:cubicBezTo>
                    <a:cubicBezTo>
                      <a:pt x="1927756" y="1719388"/>
                      <a:pt x="2121884" y="957696"/>
                      <a:pt x="2282596" y="698507"/>
                    </a:cubicBezTo>
                    <a:cubicBezTo>
                      <a:pt x="2443308" y="439318"/>
                      <a:pt x="2776412" y="19795"/>
                      <a:pt x="3298813" y="0"/>
                    </a:cubicBezTo>
                  </a:path>
                </a:pathLst>
              </a:custGeom>
              <a:noFill/>
              <a:ln w="28575" cap="rnd" cmpd="sng" algn="ctr">
                <a:solidFill>
                  <a:srgbClr val="00A0DD"/>
                </a:solidFill>
                <a:prstDash val="solid"/>
              </a:ln>
              <a:effectLst/>
            </p:spPr>
            <p:txBody>
              <a:bodyPr rtlCol="0" anchor="ctr"/>
              <a:lstStyle/>
              <a:p>
                <a:pPr algn="ctr"/>
                <a:endParaRPr lang="en-US" sz="700" dirty="0"/>
              </a:p>
            </p:txBody>
          </p:sp>
          <p:sp>
            <p:nvSpPr>
              <p:cNvPr id="166" name="Freeform: Shape 165">
                <a:extLst>
                  <a:ext uri="{FF2B5EF4-FFF2-40B4-BE49-F238E27FC236}">
                    <a16:creationId xmlns:a16="http://schemas.microsoft.com/office/drawing/2014/main" id="{E9709CE1-6180-497C-9350-C721B6A8A405}"/>
                  </a:ext>
                </a:extLst>
              </p:cNvPr>
              <p:cNvSpPr/>
              <p:nvPr/>
            </p:nvSpPr>
            <p:spPr>
              <a:xfrm flipH="1">
                <a:off x="2351382" y="1717879"/>
                <a:ext cx="1712984" cy="1020696"/>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1575539 w 3076731"/>
                  <a:gd name="connsiteY2" fmla="*/ 738705 h 2525842"/>
                  <a:gd name="connsiteX3" fmla="*/ 3076731 w 3076731"/>
                  <a:gd name="connsiteY3" fmla="*/ 0 h 2525842"/>
                  <a:gd name="connsiteX0" fmla="*/ 0 w 3076731"/>
                  <a:gd name="connsiteY0" fmla="*/ 2525842 h 2525842"/>
                  <a:gd name="connsiteX1" fmla="*/ 345527 w 3076731"/>
                  <a:gd name="connsiteY1" fmla="*/ 1488388 h 2525842"/>
                  <a:gd name="connsiteX2" fmla="*/ 1575539 w 3076731"/>
                  <a:gd name="connsiteY2" fmla="*/ 738705 h 2525842"/>
                  <a:gd name="connsiteX3" fmla="*/ 3076731 w 3076731"/>
                  <a:gd name="connsiteY3" fmla="*/ 0 h 2525842"/>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969145 w 5365251"/>
                  <a:gd name="connsiteY2" fmla="*/ 542208 h 2512134"/>
                  <a:gd name="connsiteX3" fmla="*/ 5365251 w 5365251"/>
                  <a:gd name="connsiteY3" fmla="*/ 0 h 2512134"/>
                  <a:gd name="connsiteX0" fmla="*/ 0 w 5365251"/>
                  <a:gd name="connsiteY0" fmla="*/ 2512134 h 2512134"/>
                  <a:gd name="connsiteX1" fmla="*/ 3200338 w 5365251"/>
                  <a:gd name="connsiteY1" fmla="*/ 1031421 h 2512134"/>
                  <a:gd name="connsiteX2" fmla="*/ 3992498 w 5365251"/>
                  <a:gd name="connsiteY2" fmla="*/ 533068 h 2512134"/>
                  <a:gd name="connsiteX3" fmla="*/ 5365251 w 5365251"/>
                  <a:gd name="connsiteY3"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190110"/>
                  <a:gd name="connsiteY0" fmla="*/ 2484716 h 2484716"/>
                  <a:gd name="connsiteX1" fmla="*/ 3200338 w 5190110"/>
                  <a:gd name="connsiteY1" fmla="*/ 1004003 h 2484716"/>
                  <a:gd name="connsiteX2" fmla="*/ 5190110 w 5190110"/>
                  <a:gd name="connsiteY2" fmla="*/ 0 h 2484716"/>
                  <a:gd name="connsiteX0" fmla="*/ 0 w 5371090"/>
                  <a:gd name="connsiteY0" fmla="*/ 2516703 h 2516703"/>
                  <a:gd name="connsiteX1" fmla="*/ 3200338 w 5371090"/>
                  <a:gd name="connsiteY1" fmla="*/ 1035990 h 2516703"/>
                  <a:gd name="connsiteX2" fmla="*/ 5371090 w 5371090"/>
                  <a:gd name="connsiteY2" fmla="*/ 0 h 2516703"/>
                  <a:gd name="connsiteX0" fmla="*/ 0 w 5371090"/>
                  <a:gd name="connsiteY0" fmla="*/ 2496377 h 2496377"/>
                  <a:gd name="connsiteX1" fmla="*/ 3200338 w 5371090"/>
                  <a:gd name="connsiteY1" fmla="*/ 1015664 h 2496377"/>
                  <a:gd name="connsiteX2" fmla="*/ 5371090 w 5371090"/>
                  <a:gd name="connsiteY2" fmla="*/ 0 h 2496377"/>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891782 w 5371090"/>
                  <a:gd name="connsiteY1" fmla="*/ 795394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Lst>
                <a:ahLst/>
                <a:cxnLst>
                  <a:cxn ang="0">
                    <a:pos x="connsiteX0" y="connsiteY0"/>
                  </a:cxn>
                  <a:cxn ang="0">
                    <a:pos x="connsiteX1" y="connsiteY1"/>
                  </a:cxn>
                  <a:cxn ang="0">
                    <a:pos x="connsiteX2" y="connsiteY2"/>
                  </a:cxn>
                </a:cxnLst>
                <a:rect l="l" t="t" r="r" b="b"/>
                <a:pathLst>
                  <a:path w="5371090" h="2505088">
                    <a:moveTo>
                      <a:pt x="0" y="2505088"/>
                    </a:moveTo>
                    <a:cubicBezTo>
                      <a:pt x="2697748" y="2182877"/>
                      <a:pt x="3604562" y="1146593"/>
                      <a:pt x="3951621" y="873456"/>
                    </a:cubicBezTo>
                    <a:cubicBezTo>
                      <a:pt x="4298680" y="600319"/>
                      <a:pt x="4747366" y="32305"/>
                      <a:pt x="5371090" y="0"/>
                    </a:cubicBezTo>
                  </a:path>
                </a:pathLst>
              </a:custGeom>
              <a:noFill/>
              <a:ln w="28575" cap="rnd" cmpd="sng" algn="ctr">
                <a:solidFill>
                  <a:srgbClr val="00A0DD"/>
                </a:solidFill>
                <a:prstDash val="solid"/>
              </a:ln>
              <a:effectLst/>
            </p:spPr>
            <p:txBody>
              <a:bodyPr rtlCol="0" anchor="ctr"/>
              <a:lstStyle/>
              <a:p>
                <a:pPr algn="ctr"/>
                <a:endParaRPr lang="en-US" sz="700" dirty="0"/>
              </a:p>
            </p:txBody>
          </p:sp>
        </p:grpSp>
      </p:grpSp>
      <p:sp>
        <p:nvSpPr>
          <p:cNvPr id="178" name="Rounded Rectangle 143">
            <a:extLst>
              <a:ext uri="{FF2B5EF4-FFF2-40B4-BE49-F238E27FC236}">
                <a16:creationId xmlns:a16="http://schemas.microsoft.com/office/drawing/2014/main" id="{E7CE0CD8-2122-4F81-ABEF-6157FBD1B14E}"/>
              </a:ext>
            </a:extLst>
          </p:cNvPr>
          <p:cNvSpPr/>
          <p:nvPr/>
        </p:nvSpPr>
        <p:spPr>
          <a:xfrm>
            <a:off x="4248496" y="3256259"/>
            <a:ext cx="1444497"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Skewed</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grpSp>
        <p:nvGrpSpPr>
          <p:cNvPr id="34" name="Group 33">
            <a:extLst>
              <a:ext uri="{FF2B5EF4-FFF2-40B4-BE49-F238E27FC236}">
                <a16:creationId xmlns:a16="http://schemas.microsoft.com/office/drawing/2014/main" id="{C0FD0BDB-DD6C-4BA1-BBD7-62F2BE193AB0}"/>
              </a:ext>
            </a:extLst>
          </p:cNvPr>
          <p:cNvGrpSpPr/>
          <p:nvPr/>
        </p:nvGrpSpPr>
        <p:grpSpPr>
          <a:xfrm>
            <a:off x="462481" y="1800498"/>
            <a:ext cx="3495761" cy="1723521"/>
            <a:chOff x="928071" y="2387690"/>
            <a:chExt cx="3495761" cy="1723521"/>
          </a:xfrm>
        </p:grpSpPr>
        <p:sp>
          <p:nvSpPr>
            <p:cNvPr id="30" name="Rectangle 29">
              <a:extLst>
                <a:ext uri="{FF2B5EF4-FFF2-40B4-BE49-F238E27FC236}">
                  <a16:creationId xmlns:a16="http://schemas.microsoft.com/office/drawing/2014/main" id="{D7696974-FAA1-422B-8481-45927E21A186}"/>
                </a:ext>
              </a:extLst>
            </p:cNvPr>
            <p:cNvSpPr/>
            <p:nvPr/>
          </p:nvSpPr>
          <p:spPr>
            <a:xfrm>
              <a:off x="1313747" y="2387690"/>
              <a:ext cx="3110085" cy="1504433"/>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9" name="Group 8">
              <a:extLst>
                <a:ext uri="{FF2B5EF4-FFF2-40B4-BE49-F238E27FC236}">
                  <a16:creationId xmlns:a16="http://schemas.microsoft.com/office/drawing/2014/main" id="{B26B7D2A-9EDC-4E9A-AA77-A29AA0745B24}"/>
                </a:ext>
              </a:extLst>
            </p:cNvPr>
            <p:cNvGrpSpPr/>
            <p:nvPr/>
          </p:nvGrpSpPr>
          <p:grpSpPr>
            <a:xfrm>
              <a:off x="928071" y="2395605"/>
              <a:ext cx="3485039" cy="1715606"/>
              <a:chOff x="5326441" y="1273802"/>
              <a:chExt cx="3485039" cy="1715606"/>
            </a:xfrm>
          </p:grpSpPr>
          <p:grpSp>
            <p:nvGrpSpPr>
              <p:cNvPr id="35" name="Group 34">
                <a:extLst>
                  <a:ext uri="{FF2B5EF4-FFF2-40B4-BE49-F238E27FC236}">
                    <a16:creationId xmlns:a16="http://schemas.microsoft.com/office/drawing/2014/main" id="{5B98C21F-8979-4223-987C-233A6F4F3C83}"/>
                  </a:ext>
                </a:extLst>
              </p:cNvPr>
              <p:cNvGrpSpPr/>
              <p:nvPr/>
            </p:nvGrpSpPr>
            <p:grpSpPr>
              <a:xfrm>
                <a:off x="5701395" y="1274004"/>
                <a:ext cx="3110085" cy="1509444"/>
                <a:chOff x="1794559" y="1528649"/>
                <a:chExt cx="6259782" cy="3038112"/>
              </a:xfrm>
            </p:grpSpPr>
            <p:sp>
              <p:nvSpPr>
                <p:cNvPr id="29" name="Rectangle 28">
                  <a:extLst>
                    <a:ext uri="{FF2B5EF4-FFF2-40B4-BE49-F238E27FC236}">
                      <a16:creationId xmlns:a16="http://schemas.microsoft.com/office/drawing/2014/main" id="{3A1B4F0F-5328-4FF5-A343-E3B516AD02AE}"/>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36" name="Rectangle 35">
                  <a:extLst>
                    <a:ext uri="{FF2B5EF4-FFF2-40B4-BE49-F238E27FC236}">
                      <a16:creationId xmlns:a16="http://schemas.microsoft.com/office/drawing/2014/main" id="{E10220F0-6E56-4784-8A0D-A925E2DEE6F1}"/>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37" name="Rectangle 36">
                  <a:extLst>
                    <a:ext uri="{FF2B5EF4-FFF2-40B4-BE49-F238E27FC236}">
                      <a16:creationId xmlns:a16="http://schemas.microsoft.com/office/drawing/2014/main" id="{C27103CE-7954-4E5B-87DF-903448A4185E}"/>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38" name="Rectangle 37">
                  <a:extLst>
                    <a:ext uri="{FF2B5EF4-FFF2-40B4-BE49-F238E27FC236}">
                      <a16:creationId xmlns:a16="http://schemas.microsoft.com/office/drawing/2014/main" id="{DA95A807-3DA8-4B0B-AFDB-A4C2BBA8C215}"/>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39" name="Rectangle 38">
                  <a:extLst>
                    <a:ext uri="{FF2B5EF4-FFF2-40B4-BE49-F238E27FC236}">
                      <a16:creationId xmlns:a16="http://schemas.microsoft.com/office/drawing/2014/main" id="{2A64A6C4-7620-49D9-962E-47619C70D692}"/>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0" name="Rectangle 39">
                  <a:extLst>
                    <a:ext uri="{FF2B5EF4-FFF2-40B4-BE49-F238E27FC236}">
                      <a16:creationId xmlns:a16="http://schemas.microsoft.com/office/drawing/2014/main" id="{4A384CF0-5F7B-4466-B668-0C8CEA8341A9}"/>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1" name="Rectangle 40">
                  <a:extLst>
                    <a:ext uri="{FF2B5EF4-FFF2-40B4-BE49-F238E27FC236}">
                      <a16:creationId xmlns:a16="http://schemas.microsoft.com/office/drawing/2014/main" id="{F01AF199-E7E4-42ED-A033-42BD8308D020}"/>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2" name="Rectangle 41">
                  <a:extLst>
                    <a:ext uri="{FF2B5EF4-FFF2-40B4-BE49-F238E27FC236}">
                      <a16:creationId xmlns:a16="http://schemas.microsoft.com/office/drawing/2014/main" id="{06746BB2-093C-4CE4-9345-C3BAEB10D336}"/>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3" name="Rectangle 42">
                  <a:extLst>
                    <a:ext uri="{FF2B5EF4-FFF2-40B4-BE49-F238E27FC236}">
                      <a16:creationId xmlns:a16="http://schemas.microsoft.com/office/drawing/2014/main" id="{8C63B2A7-FAEE-4AAA-9F4E-7836FDA918E2}"/>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4" name="Rectangle 43">
                  <a:extLst>
                    <a:ext uri="{FF2B5EF4-FFF2-40B4-BE49-F238E27FC236}">
                      <a16:creationId xmlns:a16="http://schemas.microsoft.com/office/drawing/2014/main" id="{40EDA38E-B9E2-44DB-9C85-BD8791D67F58}"/>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45" name="Rectangle 44">
                  <a:extLst>
                    <a:ext uri="{FF2B5EF4-FFF2-40B4-BE49-F238E27FC236}">
                      <a16:creationId xmlns:a16="http://schemas.microsoft.com/office/drawing/2014/main" id="{715EED1D-94B3-4206-8DB9-286B684C6732}"/>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grpSp>
          <p:cxnSp>
            <p:nvCxnSpPr>
              <p:cNvPr id="11" name="Straight Connector 10">
                <a:extLst>
                  <a:ext uri="{FF2B5EF4-FFF2-40B4-BE49-F238E27FC236}">
                    <a16:creationId xmlns:a16="http://schemas.microsoft.com/office/drawing/2014/main" id="{AA1B3227-F3AE-4DF9-BB7C-59621C93EF3F}"/>
                  </a:ext>
                </a:extLst>
              </p:cNvPr>
              <p:cNvCxnSpPr>
                <a:cxnSpLocks/>
              </p:cNvCxnSpPr>
              <p:nvPr/>
            </p:nvCxnSpPr>
            <p:spPr>
              <a:xfrm flipV="1">
                <a:off x="5700848" y="1273802"/>
                <a:ext cx="3931" cy="1509646"/>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4F7C380-1915-4955-83ED-AE1C29EC4B24}"/>
                  </a:ext>
                </a:extLst>
              </p:cNvPr>
              <p:cNvCxnSpPr>
                <a:cxnSpLocks/>
              </p:cNvCxnSpPr>
              <p:nvPr/>
            </p:nvCxnSpPr>
            <p:spPr>
              <a:xfrm>
                <a:off x="5700848" y="2780845"/>
                <a:ext cx="3110632"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 Box 307">
                <a:extLst>
                  <a:ext uri="{FF2B5EF4-FFF2-40B4-BE49-F238E27FC236}">
                    <a16:creationId xmlns:a16="http://schemas.microsoft.com/office/drawing/2014/main" id="{14C44C3A-D9E4-42B7-AA8F-8B2A3D8EE01B}"/>
                  </a:ext>
                </a:extLst>
              </p:cNvPr>
              <p:cNvSpPr txBox="1">
                <a:spLocks noChangeArrowheads="1"/>
              </p:cNvSpPr>
              <p:nvPr/>
            </p:nvSpPr>
            <p:spPr bwMode="auto">
              <a:xfrm>
                <a:off x="5326441" y="257212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56" name="Text Box 307">
                <a:extLst>
                  <a:ext uri="{FF2B5EF4-FFF2-40B4-BE49-F238E27FC236}">
                    <a16:creationId xmlns:a16="http://schemas.microsoft.com/office/drawing/2014/main" id="{746BDF28-D1C8-4806-81A6-506FBE757C49}"/>
                  </a:ext>
                </a:extLst>
              </p:cNvPr>
              <p:cNvSpPr txBox="1">
                <a:spLocks noChangeArrowheads="1"/>
              </p:cNvSpPr>
              <p:nvPr/>
            </p:nvSpPr>
            <p:spPr bwMode="auto">
              <a:xfrm>
                <a:off x="5326441" y="243535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2,000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57" name="Text Box 307">
                <a:extLst>
                  <a:ext uri="{FF2B5EF4-FFF2-40B4-BE49-F238E27FC236}">
                    <a16:creationId xmlns:a16="http://schemas.microsoft.com/office/drawing/2014/main" id="{73443FBA-687D-4FAD-95F1-A8322EC3EA3B}"/>
                  </a:ext>
                </a:extLst>
              </p:cNvPr>
              <p:cNvSpPr txBox="1">
                <a:spLocks noChangeArrowheads="1"/>
              </p:cNvSpPr>
              <p:nvPr/>
            </p:nvSpPr>
            <p:spPr bwMode="auto">
              <a:xfrm>
                <a:off x="5326441" y="2298582"/>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58" name="Text Box 307">
                <a:extLst>
                  <a:ext uri="{FF2B5EF4-FFF2-40B4-BE49-F238E27FC236}">
                    <a16:creationId xmlns:a16="http://schemas.microsoft.com/office/drawing/2014/main" id="{104F6DCE-A8B5-48B2-89FB-7E473425F555}"/>
                  </a:ext>
                </a:extLst>
              </p:cNvPr>
              <p:cNvSpPr txBox="1">
                <a:spLocks noChangeArrowheads="1"/>
              </p:cNvSpPr>
              <p:nvPr/>
            </p:nvSpPr>
            <p:spPr bwMode="auto">
              <a:xfrm>
                <a:off x="5326441" y="2161813"/>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59" name="Text Box 307">
                <a:extLst>
                  <a:ext uri="{FF2B5EF4-FFF2-40B4-BE49-F238E27FC236}">
                    <a16:creationId xmlns:a16="http://schemas.microsoft.com/office/drawing/2014/main" id="{F18A37CC-9F52-4532-8CF8-3F6F170831BA}"/>
                  </a:ext>
                </a:extLst>
              </p:cNvPr>
              <p:cNvSpPr txBox="1">
                <a:spLocks noChangeArrowheads="1"/>
              </p:cNvSpPr>
              <p:nvPr/>
            </p:nvSpPr>
            <p:spPr bwMode="auto">
              <a:xfrm>
                <a:off x="5326441" y="2025044"/>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0" name="Text Box 307">
                <a:extLst>
                  <a:ext uri="{FF2B5EF4-FFF2-40B4-BE49-F238E27FC236}">
                    <a16:creationId xmlns:a16="http://schemas.microsoft.com/office/drawing/2014/main" id="{C671E00E-96A3-46EF-9B62-2289198D7BC7}"/>
                  </a:ext>
                </a:extLst>
              </p:cNvPr>
              <p:cNvSpPr txBox="1">
                <a:spLocks noChangeArrowheads="1"/>
              </p:cNvSpPr>
              <p:nvPr/>
            </p:nvSpPr>
            <p:spPr bwMode="auto">
              <a:xfrm>
                <a:off x="5326441" y="1888275"/>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1" name="Text Box 307">
                <a:extLst>
                  <a:ext uri="{FF2B5EF4-FFF2-40B4-BE49-F238E27FC236}">
                    <a16:creationId xmlns:a16="http://schemas.microsoft.com/office/drawing/2014/main" id="{87689A0F-F72B-411F-9F40-3610DFFE25ED}"/>
                  </a:ext>
                </a:extLst>
              </p:cNvPr>
              <p:cNvSpPr txBox="1">
                <a:spLocks noChangeArrowheads="1"/>
              </p:cNvSpPr>
              <p:nvPr/>
            </p:nvSpPr>
            <p:spPr bwMode="auto">
              <a:xfrm>
                <a:off x="5326441" y="1751507"/>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7,000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2" name="Text Box 307">
                <a:extLst>
                  <a:ext uri="{FF2B5EF4-FFF2-40B4-BE49-F238E27FC236}">
                    <a16:creationId xmlns:a16="http://schemas.microsoft.com/office/drawing/2014/main" id="{56B0086E-F6B4-4F71-9969-17CF8192B691}"/>
                  </a:ext>
                </a:extLst>
              </p:cNvPr>
              <p:cNvSpPr txBox="1">
                <a:spLocks noChangeArrowheads="1"/>
              </p:cNvSpPr>
              <p:nvPr/>
            </p:nvSpPr>
            <p:spPr bwMode="auto">
              <a:xfrm>
                <a:off x="5326441" y="1614737"/>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3" name="Text Box 307">
                <a:extLst>
                  <a:ext uri="{FF2B5EF4-FFF2-40B4-BE49-F238E27FC236}">
                    <a16:creationId xmlns:a16="http://schemas.microsoft.com/office/drawing/2014/main" id="{AFAF6147-A989-4554-807E-E2FF08A63F2B}"/>
                  </a:ext>
                </a:extLst>
              </p:cNvPr>
              <p:cNvSpPr txBox="1">
                <a:spLocks noChangeArrowheads="1"/>
              </p:cNvSpPr>
              <p:nvPr/>
            </p:nvSpPr>
            <p:spPr bwMode="auto">
              <a:xfrm>
                <a:off x="5326441" y="1477968"/>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9,000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4" name="Text Box 307">
                <a:extLst>
                  <a:ext uri="{FF2B5EF4-FFF2-40B4-BE49-F238E27FC236}">
                    <a16:creationId xmlns:a16="http://schemas.microsoft.com/office/drawing/2014/main" id="{018FAAB2-4F77-448E-808F-8C560470F454}"/>
                  </a:ext>
                </a:extLst>
              </p:cNvPr>
              <p:cNvSpPr txBox="1">
                <a:spLocks noChangeArrowheads="1"/>
              </p:cNvSpPr>
              <p:nvPr/>
            </p:nvSpPr>
            <p:spPr bwMode="auto">
              <a:xfrm>
                <a:off x="5326441" y="1341198"/>
                <a:ext cx="37833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5" name="Text Box 307">
                <a:extLst>
                  <a:ext uri="{FF2B5EF4-FFF2-40B4-BE49-F238E27FC236}">
                    <a16:creationId xmlns:a16="http://schemas.microsoft.com/office/drawing/2014/main" id="{3B5D5A71-6D7A-43B3-9F40-17A52388725D}"/>
                  </a:ext>
                </a:extLst>
              </p:cNvPr>
              <p:cNvSpPr txBox="1">
                <a:spLocks noChangeArrowheads="1"/>
              </p:cNvSpPr>
              <p:nvPr/>
            </p:nvSpPr>
            <p:spPr bwMode="auto">
              <a:xfrm>
                <a:off x="7187324"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6" name="Text Box 307">
                <a:extLst>
                  <a:ext uri="{FF2B5EF4-FFF2-40B4-BE49-F238E27FC236}">
                    <a16:creationId xmlns:a16="http://schemas.microsoft.com/office/drawing/2014/main" id="{1FDA48B9-7658-4E3B-8A71-181F92F96457}"/>
                  </a:ext>
                </a:extLst>
              </p:cNvPr>
              <p:cNvSpPr txBox="1">
                <a:spLocks noChangeArrowheads="1"/>
              </p:cNvSpPr>
              <p:nvPr/>
            </p:nvSpPr>
            <p:spPr bwMode="auto">
              <a:xfrm>
                <a:off x="6999034"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7</a:t>
                </a:r>
              </a:p>
            </p:txBody>
          </p:sp>
          <p:sp>
            <p:nvSpPr>
              <p:cNvPr id="67" name="Text Box 307">
                <a:extLst>
                  <a:ext uri="{FF2B5EF4-FFF2-40B4-BE49-F238E27FC236}">
                    <a16:creationId xmlns:a16="http://schemas.microsoft.com/office/drawing/2014/main" id="{53AAAC80-A00B-474B-8F86-C425E69D11EE}"/>
                  </a:ext>
                </a:extLst>
              </p:cNvPr>
              <p:cNvSpPr txBox="1">
                <a:spLocks noChangeArrowheads="1"/>
              </p:cNvSpPr>
              <p:nvPr/>
            </p:nvSpPr>
            <p:spPr bwMode="auto">
              <a:xfrm>
                <a:off x="6804396"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8" name="Text Box 307">
                <a:extLst>
                  <a:ext uri="{FF2B5EF4-FFF2-40B4-BE49-F238E27FC236}">
                    <a16:creationId xmlns:a16="http://schemas.microsoft.com/office/drawing/2014/main" id="{09CACF98-1C2D-4202-9A77-DCEB35717795}"/>
                  </a:ext>
                </a:extLst>
              </p:cNvPr>
              <p:cNvSpPr txBox="1">
                <a:spLocks noChangeArrowheads="1"/>
              </p:cNvSpPr>
              <p:nvPr/>
            </p:nvSpPr>
            <p:spPr bwMode="auto">
              <a:xfrm>
                <a:off x="6613551"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69" name="Text Box 307">
                <a:extLst>
                  <a:ext uri="{FF2B5EF4-FFF2-40B4-BE49-F238E27FC236}">
                    <a16:creationId xmlns:a16="http://schemas.microsoft.com/office/drawing/2014/main" id="{8BBCB64C-2067-474C-BDF7-95DD5A9ABBCF}"/>
                  </a:ext>
                </a:extLst>
              </p:cNvPr>
              <p:cNvSpPr txBox="1">
                <a:spLocks noChangeArrowheads="1"/>
              </p:cNvSpPr>
              <p:nvPr/>
            </p:nvSpPr>
            <p:spPr bwMode="auto">
              <a:xfrm>
                <a:off x="6424120"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70" name="Text Box 307">
                <a:extLst>
                  <a:ext uri="{FF2B5EF4-FFF2-40B4-BE49-F238E27FC236}">
                    <a16:creationId xmlns:a16="http://schemas.microsoft.com/office/drawing/2014/main" id="{F05C2B64-770C-408E-B4FD-CA37B5D4A016}"/>
                  </a:ext>
                </a:extLst>
              </p:cNvPr>
              <p:cNvSpPr txBox="1">
                <a:spLocks noChangeArrowheads="1"/>
              </p:cNvSpPr>
              <p:nvPr/>
            </p:nvSpPr>
            <p:spPr bwMode="auto">
              <a:xfrm>
                <a:off x="6229483"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71" name="Text Box 307">
                <a:extLst>
                  <a:ext uri="{FF2B5EF4-FFF2-40B4-BE49-F238E27FC236}">
                    <a16:creationId xmlns:a16="http://schemas.microsoft.com/office/drawing/2014/main" id="{3E83163F-D84B-4663-950A-6199ABB834C6}"/>
                  </a:ext>
                </a:extLst>
              </p:cNvPr>
              <p:cNvSpPr txBox="1">
                <a:spLocks noChangeArrowheads="1"/>
              </p:cNvSpPr>
              <p:nvPr/>
            </p:nvSpPr>
            <p:spPr bwMode="auto">
              <a:xfrm>
                <a:off x="7392383"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9</a:t>
                </a:r>
              </a:p>
            </p:txBody>
          </p:sp>
          <p:sp>
            <p:nvSpPr>
              <p:cNvPr id="72" name="Text Box 307">
                <a:extLst>
                  <a:ext uri="{FF2B5EF4-FFF2-40B4-BE49-F238E27FC236}">
                    <a16:creationId xmlns:a16="http://schemas.microsoft.com/office/drawing/2014/main" id="{B78BC1B7-51B3-46C2-9120-74D22F837552}"/>
                  </a:ext>
                </a:extLst>
              </p:cNvPr>
              <p:cNvSpPr txBox="1">
                <a:spLocks noChangeArrowheads="1"/>
              </p:cNvSpPr>
              <p:nvPr/>
            </p:nvSpPr>
            <p:spPr bwMode="auto">
              <a:xfrm>
                <a:off x="7572913" y="2820131"/>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10</a:t>
                </a:r>
              </a:p>
            </p:txBody>
          </p:sp>
          <p:sp>
            <p:nvSpPr>
              <p:cNvPr id="73" name="Text Box 307">
                <a:extLst>
                  <a:ext uri="{FF2B5EF4-FFF2-40B4-BE49-F238E27FC236}">
                    <a16:creationId xmlns:a16="http://schemas.microsoft.com/office/drawing/2014/main" id="{84D779A0-ED3C-4879-87CE-807D84384EE8}"/>
                  </a:ext>
                </a:extLst>
              </p:cNvPr>
              <p:cNvSpPr txBox="1">
                <a:spLocks noChangeArrowheads="1"/>
              </p:cNvSpPr>
              <p:nvPr/>
            </p:nvSpPr>
            <p:spPr bwMode="auto">
              <a:xfrm>
                <a:off x="7762344"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11</a:t>
                </a:r>
              </a:p>
            </p:txBody>
          </p:sp>
          <p:sp>
            <p:nvSpPr>
              <p:cNvPr id="74" name="Text Box 307">
                <a:extLst>
                  <a:ext uri="{FF2B5EF4-FFF2-40B4-BE49-F238E27FC236}">
                    <a16:creationId xmlns:a16="http://schemas.microsoft.com/office/drawing/2014/main" id="{8366CAF3-22CA-4C9A-B439-46E3EA8230B6}"/>
                  </a:ext>
                </a:extLst>
              </p:cNvPr>
              <p:cNvSpPr txBox="1">
                <a:spLocks noChangeArrowheads="1"/>
              </p:cNvSpPr>
              <p:nvPr/>
            </p:nvSpPr>
            <p:spPr bwMode="auto">
              <a:xfrm>
                <a:off x="7945403"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12</a:t>
                </a:r>
              </a:p>
            </p:txBody>
          </p:sp>
          <p:sp>
            <p:nvSpPr>
              <p:cNvPr id="75" name="Text Box 307">
                <a:extLst>
                  <a:ext uri="{FF2B5EF4-FFF2-40B4-BE49-F238E27FC236}">
                    <a16:creationId xmlns:a16="http://schemas.microsoft.com/office/drawing/2014/main" id="{85DABCFF-B8F9-456A-9EE1-F2A037B3A7F9}"/>
                  </a:ext>
                </a:extLst>
              </p:cNvPr>
              <p:cNvSpPr txBox="1">
                <a:spLocks noChangeArrowheads="1"/>
              </p:cNvSpPr>
              <p:nvPr/>
            </p:nvSpPr>
            <p:spPr bwMode="auto">
              <a:xfrm>
                <a:off x="8141560" y="2814719"/>
                <a:ext cx="13629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13</a:t>
                </a:r>
              </a:p>
            </p:txBody>
          </p:sp>
          <p:grpSp>
            <p:nvGrpSpPr>
              <p:cNvPr id="7" name="Group 6">
                <a:extLst>
                  <a:ext uri="{FF2B5EF4-FFF2-40B4-BE49-F238E27FC236}">
                    <a16:creationId xmlns:a16="http://schemas.microsoft.com/office/drawing/2014/main" id="{DF77EC3C-09D9-4A46-BEEB-4AD6B2A3A901}"/>
                  </a:ext>
                </a:extLst>
              </p:cNvPr>
              <p:cNvGrpSpPr/>
              <p:nvPr/>
            </p:nvGrpSpPr>
            <p:grpSpPr>
              <a:xfrm flipH="1">
                <a:off x="5943421" y="1717610"/>
                <a:ext cx="2845050" cy="1026551"/>
                <a:chOff x="5727462" y="1717610"/>
                <a:chExt cx="2845050" cy="1026551"/>
              </a:xfrm>
            </p:grpSpPr>
            <p:sp>
              <p:nvSpPr>
                <p:cNvPr id="15" name="Rectangle 14">
                  <a:extLst>
                    <a:ext uri="{FF2B5EF4-FFF2-40B4-BE49-F238E27FC236}">
                      <a16:creationId xmlns:a16="http://schemas.microsoft.com/office/drawing/2014/main" id="{A4857C39-5213-43C5-90B4-6CF19C234039}"/>
                    </a:ext>
                  </a:extLst>
                </p:cNvPr>
                <p:cNvSpPr/>
                <p:nvPr/>
              </p:nvSpPr>
              <p:spPr>
                <a:xfrm>
                  <a:off x="7187324" y="2142283"/>
                  <a:ext cx="136290" cy="59299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9" name="Rectangle 18">
                  <a:extLst>
                    <a:ext uri="{FF2B5EF4-FFF2-40B4-BE49-F238E27FC236}">
                      <a16:creationId xmlns:a16="http://schemas.microsoft.com/office/drawing/2014/main" id="{DCB66FE4-5893-474F-AFF9-982800258958}"/>
                    </a:ext>
                  </a:extLst>
                </p:cNvPr>
                <p:cNvSpPr/>
                <p:nvPr/>
              </p:nvSpPr>
              <p:spPr>
                <a:xfrm>
                  <a:off x="7392383" y="2346160"/>
                  <a:ext cx="136290" cy="389116"/>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0" name="Rectangle 19">
                  <a:extLst>
                    <a:ext uri="{FF2B5EF4-FFF2-40B4-BE49-F238E27FC236}">
                      <a16:creationId xmlns:a16="http://schemas.microsoft.com/office/drawing/2014/main" id="{49C346C2-B1DC-42D1-BEDB-704DF0F27872}"/>
                    </a:ext>
                  </a:extLst>
                </p:cNvPr>
                <p:cNvSpPr/>
                <p:nvPr/>
              </p:nvSpPr>
              <p:spPr>
                <a:xfrm>
                  <a:off x="6999034" y="1924384"/>
                  <a:ext cx="136290" cy="81089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1" name="Rectangle 20">
                  <a:extLst>
                    <a:ext uri="{FF2B5EF4-FFF2-40B4-BE49-F238E27FC236}">
                      <a16:creationId xmlns:a16="http://schemas.microsoft.com/office/drawing/2014/main" id="{D128AF53-BA08-4222-8D31-CB90EA6D43CE}"/>
                    </a:ext>
                  </a:extLst>
                </p:cNvPr>
                <p:cNvSpPr/>
                <p:nvPr/>
              </p:nvSpPr>
              <p:spPr>
                <a:xfrm>
                  <a:off x="6802360" y="1763808"/>
                  <a:ext cx="136290" cy="97146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2" name="Rectangle 21">
                  <a:extLst>
                    <a:ext uri="{FF2B5EF4-FFF2-40B4-BE49-F238E27FC236}">
                      <a16:creationId xmlns:a16="http://schemas.microsoft.com/office/drawing/2014/main" id="{C73302E4-6205-4BE8-8CC6-CD9421793994}"/>
                    </a:ext>
                  </a:extLst>
                </p:cNvPr>
                <p:cNvSpPr/>
                <p:nvPr/>
              </p:nvSpPr>
              <p:spPr>
                <a:xfrm>
                  <a:off x="7572913" y="2469434"/>
                  <a:ext cx="136290" cy="26584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3" name="Rectangle 22">
                  <a:extLst>
                    <a:ext uri="{FF2B5EF4-FFF2-40B4-BE49-F238E27FC236}">
                      <a16:creationId xmlns:a16="http://schemas.microsoft.com/office/drawing/2014/main" id="{9E077808-ED11-4A13-9C14-440F0276E53A}"/>
                    </a:ext>
                  </a:extLst>
                </p:cNvPr>
                <p:cNvSpPr/>
                <p:nvPr/>
              </p:nvSpPr>
              <p:spPr>
                <a:xfrm>
                  <a:off x="6613551" y="1924384"/>
                  <a:ext cx="136290" cy="810892"/>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4" name="Rectangle 23">
                  <a:extLst>
                    <a:ext uri="{FF2B5EF4-FFF2-40B4-BE49-F238E27FC236}">
                      <a16:creationId xmlns:a16="http://schemas.microsoft.com/office/drawing/2014/main" id="{38274893-C4E5-4F44-89EB-A196B167EE8D}"/>
                    </a:ext>
                  </a:extLst>
                </p:cNvPr>
                <p:cNvSpPr/>
                <p:nvPr/>
              </p:nvSpPr>
              <p:spPr>
                <a:xfrm>
                  <a:off x="7762344" y="2572122"/>
                  <a:ext cx="136290" cy="163153"/>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5" name="Rectangle 24">
                  <a:extLst>
                    <a:ext uri="{FF2B5EF4-FFF2-40B4-BE49-F238E27FC236}">
                      <a16:creationId xmlns:a16="http://schemas.microsoft.com/office/drawing/2014/main" id="{072B47E4-28B0-4688-AD03-688B2DBF2568}"/>
                    </a:ext>
                  </a:extLst>
                </p:cNvPr>
                <p:cNvSpPr/>
                <p:nvPr/>
              </p:nvSpPr>
              <p:spPr>
                <a:xfrm>
                  <a:off x="6424120" y="2400316"/>
                  <a:ext cx="136290" cy="334959"/>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6" name="Rectangle 25">
                  <a:extLst>
                    <a:ext uri="{FF2B5EF4-FFF2-40B4-BE49-F238E27FC236}">
                      <a16:creationId xmlns:a16="http://schemas.microsoft.com/office/drawing/2014/main" id="{766FC6AC-DCF9-4740-801B-F58407630208}"/>
                    </a:ext>
                  </a:extLst>
                </p:cNvPr>
                <p:cNvSpPr/>
                <p:nvPr/>
              </p:nvSpPr>
              <p:spPr>
                <a:xfrm>
                  <a:off x="7945403" y="2677617"/>
                  <a:ext cx="136290" cy="5765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7" name="Rectangle 26">
                  <a:extLst>
                    <a:ext uri="{FF2B5EF4-FFF2-40B4-BE49-F238E27FC236}">
                      <a16:creationId xmlns:a16="http://schemas.microsoft.com/office/drawing/2014/main" id="{A9289BED-ACF1-423A-BDEE-5944BFAC4D7A}"/>
                    </a:ext>
                  </a:extLst>
                </p:cNvPr>
                <p:cNvSpPr/>
                <p:nvPr/>
              </p:nvSpPr>
              <p:spPr>
                <a:xfrm>
                  <a:off x="6231379" y="2702764"/>
                  <a:ext cx="136290" cy="3251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28" name="Rectangle 27">
                  <a:extLst>
                    <a:ext uri="{FF2B5EF4-FFF2-40B4-BE49-F238E27FC236}">
                      <a16:creationId xmlns:a16="http://schemas.microsoft.com/office/drawing/2014/main" id="{6193D9CF-61E6-49D7-A59E-26AC2CB4B6D1}"/>
                    </a:ext>
                  </a:extLst>
                </p:cNvPr>
                <p:cNvSpPr/>
                <p:nvPr/>
              </p:nvSpPr>
              <p:spPr>
                <a:xfrm>
                  <a:off x="8141560" y="2702764"/>
                  <a:ext cx="136290" cy="3251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6" name="Freeform: Shape 5">
                  <a:extLst>
                    <a:ext uri="{FF2B5EF4-FFF2-40B4-BE49-F238E27FC236}">
                      <a16:creationId xmlns:a16="http://schemas.microsoft.com/office/drawing/2014/main" id="{9D353B86-2497-400C-9E3E-A230355B6F2B}"/>
                    </a:ext>
                  </a:extLst>
                </p:cNvPr>
                <p:cNvSpPr/>
                <p:nvPr/>
              </p:nvSpPr>
              <p:spPr>
                <a:xfrm>
                  <a:off x="5727462" y="1717610"/>
                  <a:ext cx="1133929" cy="1026551"/>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30379"/>
                    <a:gd name="connsiteX1" fmla="*/ 1541907 w 3076731"/>
                    <a:gd name="connsiteY1" fmla="*/ 2183512 h 2530379"/>
                    <a:gd name="connsiteX2" fmla="*/ 2492115 w 3076731"/>
                    <a:gd name="connsiteY2" fmla="*/ 569626 h 2530379"/>
                    <a:gd name="connsiteX3" fmla="*/ 2814403 w 3076731"/>
                    <a:gd name="connsiteY3" fmla="*/ 123669 h 2530379"/>
                    <a:gd name="connsiteX4" fmla="*/ 3076731 w 3076731"/>
                    <a:gd name="connsiteY4" fmla="*/ 0 h 2530379"/>
                    <a:gd name="connsiteX0" fmla="*/ 0 w 3076731"/>
                    <a:gd name="connsiteY0" fmla="*/ 2525842 h 2525842"/>
                    <a:gd name="connsiteX1" fmla="*/ 1541907 w 3076731"/>
                    <a:gd name="connsiteY1" fmla="*/ 2183512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237821 w 3076731"/>
                    <a:gd name="connsiteY2" fmla="*/ 854464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264905 w 3076731"/>
                    <a:gd name="connsiteY2" fmla="*/ 850373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318783 w 3076731"/>
                    <a:gd name="connsiteY2" fmla="*/ 721011 h 2525842"/>
                    <a:gd name="connsiteX3" fmla="*/ 2814403 w 3076731"/>
                    <a:gd name="connsiteY3" fmla="*/ 123669 h 2525842"/>
                    <a:gd name="connsiteX4" fmla="*/ 3076731 w 3076731"/>
                    <a:gd name="connsiteY4" fmla="*/ 0 h 2525842"/>
                    <a:gd name="connsiteX0" fmla="*/ 0 w 3136314"/>
                    <a:gd name="connsiteY0" fmla="*/ 2489019 h 2489019"/>
                    <a:gd name="connsiteX1" fmla="*/ 1547323 w 3136314"/>
                    <a:gd name="connsiteY1" fmla="*/ 2212152 h 2489019"/>
                    <a:gd name="connsiteX2" fmla="*/ 2318783 w 3136314"/>
                    <a:gd name="connsiteY2" fmla="*/ 684188 h 2489019"/>
                    <a:gd name="connsiteX3" fmla="*/ 2814403 w 3136314"/>
                    <a:gd name="connsiteY3" fmla="*/ 86846 h 2489019"/>
                    <a:gd name="connsiteX4" fmla="*/ 3136314 w 3136314"/>
                    <a:gd name="connsiteY4"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298813"/>
                    <a:gd name="connsiteY0" fmla="*/ 2255804 h 2255804"/>
                    <a:gd name="connsiteX1" fmla="*/ 1547323 w 3298813"/>
                    <a:gd name="connsiteY1" fmla="*/ 1978937 h 2255804"/>
                    <a:gd name="connsiteX2" fmla="*/ 2318783 w 3298813"/>
                    <a:gd name="connsiteY2" fmla="*/ 450973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Lst>
                  <a:ahLst/>
                  <a:cxnLst>
                    <a:cxn ang="0">
                      <a:pos x="connsiteX0" y="connsiteY0"/>
                    </a:cxn>
                    <a:cxn ang="0">
                      <a:pos x="connsiteX1" y="connsiteY1"/>
                    </a:cxn>
                    <a:cxn ang="0">
                      <a:pos x="connsiteX2" y="connsiteY2"/>
                    </a:cxn>
                    <a:cxn ang="0">
                      <a:pos x="connsiteX3" y="connsiteY3"/>
                    </a:cxn>
                  </a:cxnLst>
                  <a:rect l="l" t="t" r="r" b="b"/>
                  <a:pathLst>
                    <a:path w="3298813" h="2255804">
                      <a:moveTo>
                        <a:pt x="0" y="2255804"/>
                      </a:moveTo>
                      <a:cubicBezTo>
                        <a:pt x="397552" y="2235192"/>
                        <a:pt x="1166890" y="2238486"/>
                        <a:pt x="1547323" y="1978937"/>
                      </a:cubicBezTo>
                      <a:cubicBezTo>
                        <a:pt x="1927756" y="1719388"/>
                        <a:pt x="2121884" y="957696"/>
                        <a:pt x="2282596" y="698507"/>
                      </a:cubicBezTo>
                      <a:cubicBezTo>
                        <a:pt x="2443308" y="439318"/>
                        <a:pt x="2776412" y="19795"/>
                        <a:pt x="3298813" y="0"/>
                      </a:cubicBezTo>
                    </a:path>
                  </a:pathLst>
                </a:custGeom>
                <a:noFill/>
                <a:ln w="28575" cap="rnd" cmpd="sng" algn="ctr">
                  <a:solidFill>
                    <a:srgbClr val="00A0DD"/>
                  </a:solidFill>
                  <a:prstDash val="solid"/>
                </a:ln>
                <a:effectLst/>
              </p:spPr>
              <p:txBody>
                <a:bodyPr rtlCol="0" anchor="ctr"/>
                <a:lstStyle/>
                <a:p>
                  <a:pPr algn="ctr"/>
                  <a:endParaRPr lang="en-US" sz="700" dirty="0"/>
                </a:p>
              </p:txBody>
            </p:sp>
            <p:sp>
              <p:nvSpPr>
                <p:cNvPr id="10" name="Freeform: Shape 9">
                  <a:extLst>
                    <a:ext uri="{FF2B5EF4-FFF2-40B4-BE49-F238E27FC236}">
                      <a16:creationId xmlns:a16="http://schemas.microsoft.com/office/drawing/2014/main" id="{ED049963-E4AE-4E4E-8105-5697F90A50BA}"/>
                    </a:ext>
                  </a:extLst>
                </p:cNvPr>
                <p:cNvSpPr/>
                <p:nvPr/>
              </p:nvSpPr>
              <p:spPr>
                <a:xfrm flipH="1">
                  <a:off x="6859528" y="1717879"/>
                  <a:ext cx="1712984" cy="1020696"/>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1575539 w 3076731"/>
                    <a:gd name="connsiteY2" fmla="*/ 738705 h 2525842"/>
                    <a:gd name="connsiteX3" fmla="*/ 3076731 w 3076731"/>
                    <a:gd name="connsiteY3" fmla="*/ 0 h 2525842"/>
                    <a:gd name="connsiteX0" fmla="*/ 0 w 3076731"/>
                    <a:gd name="connsiteY0" fmla="*/ 2525842 h 2525842"/>
                    <a:gd name="connsiteX1" fmla="*/ 345527 w 3076731"/>
                    <a:gd name="connsiteY1" fmla="*/ 1488388 h 2525842"/>
                    <a:gd name="connsiteX2" fmla="*/ 1575539 w 3076731"/>
                    <a:gd name="connsiteY2" fmla="*/ 738705 h 2525842"/>
                    <a:gd name="connsiteX3" fmla="*/ 3076731 w 3076731"/>
                    <a:gd name="connsiteY3" fmla="*/ 0 h 2525842"/>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969145 w 5365251"/>
                    <a:gd name="connsiteY2" fmla="*/ 542208 h 2512134"/>
                    <a:gd name="connsiteX3" fmla="*/ 5365251 w 5365251"/>
                    <a:gd name="connsiteY3" fmla="*/ 0 h 2512134"/>
                    <a:gd name="connsiteX0" fmla="*/ 0 w 5365251"/>
                    <a:gd name="connsiteY0" fmla="*/ 2512134 h 2512134"/>
                    <a:gd name="connsiteX1" fmla="*/ 3200338 w 5365251"/>
                    <a:gd name="connsiteY1" fmla="*/ 1031421 h 2512134"/>
                    <a:gd name="connsiteX2" fmla="*/ 3992498 w 5365251"/>
                    <a:gd name="connsiteY2" fmla="*/ 533068 h 2512134"/>
                    <a:gd name="connsiteX3" fmla="*/ 5365251 w 5365251"/>
                    <a:gd name="connsiteY3"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190110"/>
                    <a:gd name="connsiteY0" fmla="*/ 2484716 h 2484716"/>
                    <a:gd name="connsiteX1" fmla="*/ 3200338 w 5190110"/>
                    <a:gd name="connsiteY1" fmla="*/ 1004003 h 2484716"/>
                    <a:gd name="connsiteX2" fmla="*/ 5190110 w 5190110"/>
                    <a:gd name="connsiteY2" fmla="*/ 0 h 2484716"/>
                    <a:gd name="connsiteX0" fmla="*/ 0 w 5371090"/>
                    <a:gd name="connsiteY0" fmla="*/ 2516703 h 2516703"/>
                    <a:gd name="connsiteX1" fmla="*/ 3200338 w 5371090"/>
                    <a:gd name="connsiteY1" fmla="*/ 1035990 h 2516703"/>
                    <a:gd name="connsiteX2" fmla="*/ 5371090 w 5371090"/>
                    <a:gd name="connsiteY2" fmla="*/ 0 h 2516703"/>
                    <a:gd name="connsiteX0" fmla="*/ 0 w 5371090"/>
                    <a:gd name="connsiteY0" fmla="*/ 2496377 h 2496377"/>
                    <a:gd name="connsiteX1" fmla="*/ 3200338 w 5371090"/>
                    <a:gd name="connsiteY1" fmla="*/ 1015664 h 2496377"/>
                    <a:gd name="connsiteX2" fmla="*/ 5371090 w 5371090"/>
                    <a:gd name="connsiteY2" fmla="*/ 0 h 2496377"/>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891782 w 5371090"/>
                    <a:gd name="connsiteY1" fmla="*/ 795394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Lst>
                  <a:ahLst/>
                  <a:cxnLst>
                    <a:cxn ang="0">
                      <a:pos x="connsiteX0" y="connsiteY0"/>
                    </a:cxn>
                    <a:cxn ang="0">
                      <a:pos x="connsiteX1" y="connsiteY1"/>
                    </a:cxn>
                    <a:cxn ang="0">
                      <a:pos x="connsiteX2" y="connsiteY2"/>
                    </a:cxn>
                  </a:cxnLst>
                  <a:rect l="l" t="t" r="r" b="b"/>
                  <a:pathLst>
                    <a:path w="5371090" h="2505088">
                      <a:moveTo>
                        <a:pt x="0" y="2505088"/>
                      </a:moveTo>
                      <a:cubicBezTo>
                        <a:pt x="2697748" y="2182877"/>
                        <a:pt x="3604562" y="1146593"/>
                        <a:pt x="3951621" y="873456"/>
                      </a:cubicBezTo>
                      <a:cubicBezTo>
                        <a:pt x="4298680" y="600319"/>
                        <a:pt x="4747366" y="32305"/>
                        <a:pt x="5371090" y="0"/>
                      </a:cubicBezTo>
                    </a:path>
                  </a:pathLst>
                </a:custGeom>
                <a:noFill/>
                <a:ln w="28575" cap="rnd" cmpd="sng" algn="ctr">
                  <a:solidFill>
                    <a:srgbClr val="00A0DD"/>
                  </a:solidFill>
                  <a:prstDash val="solid"/>
                </a:ln>
                <a:effectLst/>
              </p:spPr>
              <p:txBody>
                <a:bodyPr rtlCol="0" anchor="ctr"/>
                <a:lstStyle/>
                <a:p>
                  <a:pPr algn="ctr"/>
                  <a:endParaRPr lang="en-US" sz="700" dirty="0"/>
                </a:p>
              </p:txBody>
            </p:sp>
          </p:grpSp>
        </p:grpSp>
      </p:grpSp>
      <p:sp>
        <p:nvSpPr>
          <p:cNvPr id="179" name="Rounded Rectangle 143">
            <a:extLst>
              <a:ext uri="{FF2B5EF4-FFF2-40B4-BE49-F238E27FC236}">
                <a16:creationId xmlns:a16="http://schemas.microsoft.com/office/drawing/2014/main" id="{FFCEC52D-1198-4209-80A0-B13FE5D9C2AE}"/>
              </a:ext>
            </a:extLst>
          </p:cNvPr>
          <p:cNvSpPr/>
          <p:nvPr/>
        </p:nvSpPr>
        <p:spPr>
          <a:xfrm>
            <a:off x="3238143" y="5442117"/>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Multi-modal</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46" name="Rectangle: Rounded Corners 45">
            <a:extLst>
              <a:ext uri="{FF2B5EF4-FFF2-40B4-BE49-F238E27FC236}">
                <a16:creationId xmlns:a16="http://schemas.microsoft.com/office/drawing/2014/main" id="{A0687913-0C57-44BE-BD1F-AC5027409E66}"/>
              </a:ext>
            </a:extLst>
          </p:cNvPr>
          <p:cNvSpPr/>
          <p:nvPr/>
        </p:nvSpPr>
        <p:spPr>
          <a:xfrm>
            <a:off x="4711700" y="4076409"/>
            <a:ext cx="3448050" cy="1768643"/>
          </a:xfrm>
          <a:prstGeom prst="roundRect">
            <a:avLst>
              <a:gd name="adj" fmla="val 5451"/>
            </a:avLst>
          </a:prstGeom>
          <a:solidFill>
            <a:schemeClr val="bg1"/>
          </a:solidFill>
          <a:ln w="6350" cap="flat" cmpd="sng" algn="ctr">
            <a:solidFill>
              <a:schemeClr val="bg2">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nvGrpSpPr>
          <p:cNvPr id="4" name="Group 3">
            <a:extLst>
              <a:ext uri="{FF2B5EF4-FFF2-40B4-BE49-F238E27FC236}">
                <a16:creationId xmlns:a16="http://schemas.microsoft.com/office/drawing/2014/main" id="{AEF50BFC-3A68-4DC5-B434-E3DCED553972}"/>
              </a:ext>
            </a:extLst>
          </p:cNvPr>
          <p:cNvGrpSpPr/>
          <p:nvPr/>
        </p:nvGrpSpPr>
        <p:grpSpPr>
          <a:xfrm>
            <a:off x="4620566" y="4122676"/>
            <a:ext cx="3485041" cy="1715606"/>
            <a:chOff x="2483831" y="3772526"/>
            <a:chExt cx="3913794" cy="1926673"/>
          </a:xfrm>
        </p:grpSpPr>
        <p:grpSp>
          <p:nvGrpSpPr>
            <p:cNvPr id="77" name="Group 76">
              <a:extLst>
                <a:ext uri="{FF2B5EF4-FFF2-40B4-BE49-F238E27FC236}">
                  <a16:creationId xmlns:a16="http://schemas.microsoft.com/office/drawing/2014/main" id="{B4C77BCC-47F7-4247-83D9-5A52045287CE}"/>
                </a:ext>
              </a:extLst>
            </p:cNvPr>
            <p:cNvGrpSpPr/>
            <p:nvPr/>
          </p:nvGrpSpPr>
          <p:grpSpPr>
            <a:xfrm>
              <a:off x="2904914" y="3772753"/>
              <a:ext cx="3492711" cy="1695147"/>
              <a:chOff x="1794559" y="1528649"/>
              <a:chExt cx="6259782" cy="3038112"/>
            </a:xfrm>
          </p:grpSpPr>
          <p:sp>
            <p:nvSpPr>
              <p:cNvPr id="116" name="Rectangle 115">
                <a:extLst>
                  <a:ext uri="{FF2B5EF4-FFF2-40B4-BE49-F238E27FC236}">
                    <a16:creationId xmlns:a16="http://schemas.microsoft.com/office/drawing/2014/main" id="{99834248-6090-4D03-848E-F5CC5D215FEA}"/>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17" name="Rectangle 116">
                <a:extLst>
                  <a:ext uri="{FF2B5EF4-FFF2-40B4-BE49-F238E27FC236}">
                    <a16:creationId xmlns:a16="http://schemas.microsoft.com/office/drawing/2014/main" id="{BF026487-97B6-4B2D-8A01-69D0E57E4E7D}"/>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18" name="Rectangle 117">
                <a:extLst>
                  <a:ext uri="{FF2B5EF4-FFF2-40B4-BE49-F238E27FC236}">
                    <a16:creationId xmlns:a16="http://schemas.microsoft.com/office/drawing/2014/main" id="{6DE066C7-0A55-4E94-A664-5778F74D4BFE}"/>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19" name="Rectangle 118">
                <a:extLst>
                  <a:ext uri="{FF2B5EF4-FFF2-40B4-BE49-F238E27FC236}">
                    <a16:creationId xmlns:a16="http://schemas.microsoft.com/office/drawing/2014/main" id="{E55B01A8-E472-4020-A04A-CDD13D6DF960}"/>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0" name="Rectangle 119">
                <a:extLst>
                  <a:ext uri="{FF2B5EF4-FFF2-40B4-BE49-F238E27FC236}">
                    <a16:creationId xmlns:a16="http://schemas.microsoft.com/office/drawing/2014/main" id="{9C90E199-79BA-4EBA-BDB5-B68BD16F7D36}"/>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1" name="Rectangle 120">
                <a:extLst>
                  <a:ext uri="{FF2B5EF4-FFF2-40B4-BE49-F238E27FC236}">
                    <a16:creationId xmlns:a16="http://schemas.microsoft.com/office/drawing/2014/main" id="{9C277C6B-9B83-4C0E-AAD1-97D7C81B7E06}"/>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2" name="Rectangle 121">
                <a:extLst>
                  <a:ext uri="{FF2B5EF4-FFF2-40B4-BE49-F238E27FC236}">
                    <a16:creationId xmlns:a16="http://schemas.microsoft.com/office/drawing/2014/main" id="{CB5C06C2-E8FB-4A54-A597-119600CC7D6B}"/>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3" name="Rectangle 122">
                <a:extLst>
                  <a:ext uri="{FF2B5EF4-FFF2-40B4-BE49-F238E27FC236}">
                    <a16:creationId xmlns:a16="http://schemas.microsoft.com/office/drawing/2014/main" id="{1113A1ED-6945-4F51-B3B9-82EB964B2EDF}"/>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4" name="Rectangle 123">
                <a:extLst>
                  <a:ext uri="{FF2B5EF4-FFF2-40B4-BE49-F238E27FC236}">
                    <a16:creationId xmlns:a16="http://schemas.microsoft.com/office/drawing/2014/main" id="{4F117431-9DA5-47C9-8C68-BE36B735E9AF}"/>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5" name="Rectangle 124">
                <a:extLst>
                  <a:ext uri="{FF2B5EF4-FFF2-40B4-BE49-F238E27FC236}">
                    <a16:creationId xmlns:a16="http://schemas.microsoft.com/office/drawing/2014/main" id="{1C8542FE-AD85-4508-B1D9-F38A241DA24B}"/>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126" name="Rectangle 125">
                <a:extLst>
                  <a:ext uri="{FF2B5EF4-FFF2-40B4-BE49-F238E27FC236}">
                    <a16:creationId xmlns:a16="http://schemas.microsoft.com/office/drawing/2014/main" id="{078C6C8E-7479-48D8-B920-00E6148171EB}"/>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grpSp>
        <p:cxnSp>
          <p:nvCxnSpPr>
            <p:cNvPr id="78" name="Straight Connector 77">
              <a:extLst>
                <a:ext uri="{FF2B5EF4-FFF2-40B4-BE49-F238E27FC236}">
                  <a16:creationId xmlns:a16="http://schemas.microsoft.com/office/drawing/2014/main" id="{A12F1D5B-B5B3-416A-9444-9D7977BE90A7}"/>
                </a:ext>
              </a:extLst>
            </p:cNvPr>
            <p:cNvCxnSpPr>
              <a:cxnSpLocks/>
            </p:cNvCxnSpPr>
            <p:nvPr/>
          </p:nvCxnSpPr>
          <p:spPr>
            <a:xfrm flipV="1">
              <a:off x="2904300" y="3772526"/>
              <a:ext cx="4415" cy="1695373"/>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6629382-716E-4092-8980-AD68759A6D64}"/>
                </a:ext>
              </a:extLst>
            </p:cNvPr>
            <p:cNvCxnSpPr>
              <a:cxnSpLocks/>
            </p:cNvCxnSpPr>
            <p:nvPr/>
          </p:nvCxnSpPr>
          <p:spPr>
            <a:xfrm>
              <a:off x="2904300" y="5464976"/>
              <a:ext cx="3493325" cy="0"/>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2C988C07-D23A-4404-A3B9-C8BB6E6480D9}"/>
                </a:ext>
              </a:extLst>
            </p:cNvPr>
            <p:cNvSpPr/>
            <p:nvPr/>
          </p:nvSpPr>
          <p:spPr>
            <a:xfrm>
              <a:off x="4573654" y="4800856"/>
              <a:ext cx="153057" cy="612945"/>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3" name="Rectangle 82">
              <a:extLst>
                <a:ext uri="{FF2B5EF4-FFF2-40B4-BE49-F238E27FC236}">
                  <a16:creationId xmlns:a16="http://schemas.microsoft.com/office/drawing/2014/main" id="{9E26AC15-7B00-4D0B-8BC6-3D7E881115B3}"/>
                </a:ext>
              </a:extLst>
            </p:cNvPr>
            <p:cNvSpPr/>
            <p:nvPr/>
          </p:nvSpPr>
          <p:spPr>
            <a:xfrm>
              <a:off x="4803940" y="4932892"/>
              <a:ext cx="153057" cy="480909"/>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4" name="Rectangle 83">
              <a:extLst>
                <a:ext uri="{FF2B5EF4-FFF2-40B4-BE49-F238E27FC236}">
                  <a16:creationId xmlns:a16="http://schemas.microsoft.com/office/drawing/2014/main" id="{4396D1F8-5C3F-41C4-B6D8-6A1BE6B82DFD}"/>
                </a:ext>
              </a:extLst>
            </p:cNvPr>
            <p:cNvSpPr/>
            <p:nvPr/>
          </p:nvSpPr>
          <p:spPr>
            <a:xfrm>
              <a:off x="4362198" y="4503147"/>
              <a:ext cx="153057" cy="910654"/>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5" name="Rectangle 84">
              <a:extLst>
                <a:ext uri="{FF2B5EF4-FFF2-40B4-BE49-F238E27FC236}">
                  <a16:creationId xmlns:a16="http://schemas.microsoft.com/office/drawing/2014/main" id="{07A6B9C6-ECDA-429D-882F-1042649595B1}"/>
                </a:ext>
              </a:extLst>
            </p:cNvPr>
            <p:cNvSpPr/>
            <p:nvPr/>
          </p:nvSpPr>
          <p:spPr>
            <a:xfrm>
              <a:off x="4141328" y="4322816"/>
              <a:ext cx="153057" cy="1090985"/>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6" name="Rectangle 85">
              <a:extLst>
                <a:ext uri="{FF2B5EF4-FFF2-40B4-BE49-F238E27FC236}">
                  <a16:creationId xmlns:a16="http://schemas.microsoft.com/office/drawing/2014/main" id="{3E631A3B-A9B8-429F-A31A-5F5F83192725}"/>
                </a:ext>
              </a:extLst>
            </p:cNvPr>
            <p:cNvSpPr/>
            <p:nvPr/>
          </p:nvSpPr>
          <p:spPr>
            <a:xfrm>
              <a:off x="5006680" y="4842231"/>
              <a:ext cx="153057" cy="57157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7" name="Rectangle 86">
              <a:extLst>
                <a:ext uri="{FF2B5EF4-FFF2-40B4-BE49-F238E27FC236}">
                  <a16:creationId xmlns:a16="http://schemas.microsoft.com/office/drawing/2014/main" id="{7D46DE55-642B-4693-AE58-69047C19DDFD}"/>
                </a:ext>
              </a:extLst>
            </p:cNvPr>
            <p:cNvSpPr/>
            <p:nvPr/>
          </p:nvSpPr>
          <p:spPr>
            <a:xfrm>
              <a:off x="3929291" y="4503148"/>
              <a:ext cx="153057" cy="910654"/>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8" name="Rectangle 87">
              <a:extLst>
                <a:ext uri="{FF2B5EF4-FFF2-40B4-BE49-F238E27FC236}">
                  <a16:creationId xmlns:a16="http://schemas.microsoft.com/office/drawing/2014/main" id="{1C884526-37B6-4614-9F52-6117F01B5DB1}"/>
                </a:ext>
              </a:extLst>
            </p:cNvPr>
            <p:cNvSpPr/>
            <p:nvPr/>
          </p:nvSpPr>
          <p:spPr>
            <a:xfrm>
              <a:off x="5219416" y="4730719"/>
              <a:ext cx="153057" cy="683081"/>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89" name="Rectangle 88">
              <a:extLst>
                <a:ext uri="{FF2B5EF4-FFF2-40B4-BE49-F238E27FC236}">
                  <a16:creationId xmlns:a16="http://schemas.microsoft.com/office/drawing/2014/main" id="{D3E4A8E6-5080-467D-9733-CC41135F6B97}"/>
                </a:ext>
              </a:extLst>
            </p:cNvPr>
            <p:cNvSpPr/>
            <p:nvPr/>
          </p:nvSpPr>
          <p:spPr>
            <a:xfrm>
              <a:off x="3716554" y="5037633"/>
              <a:ext cx="153057" cy="37616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90" name="Rectangle 89">
              <a:extLst>
                <a:ext uri="{FF2B5EF4-FFF2-40B4-BE49-F238E27FC236}">
                  <a16:creationId xmlns:a16="http://schemas.microsoft.com/office/drawing/2014/main" id="{2EDB577C-E67B-4E6C-9658-D1F43BD3E582}"/>
                </a:ext>
              </a:extLst>
            </p:cNvPr>
            <p:cNvSpPr/>
            <p:nvPr/>
          </p:nvSpPr>
          <p:spPr>
            <a:xfrm>
              <a:off x="5424997" y="4932892"/>
              <a:ext cx="153057" cy="48090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91" name="Rectangle 90">
              <a:extLst>
                <a:ext uri="{FF2B5EF4-FFF2-40B4-BE49-F238E27FC236}">
                  <a16:creationId xmlns:a16="http://schemas.microsoft.com/office/drawing/2014/main" id="{D16EF722-F451-413B-82B5-054747120FA4}"/>
                </a:ext>
              </a:extLst>
            </p:cNvPr>
            <p:cNvSpPr/>
            <p:nvPr/>
          </p:nvSpPr>
          <p:spPr>
            <a:xfrm>
              <a:off x="3500101" y="5377290"/>
              <a:ext cx="153057" cy="36510"/>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92" name="Rectangle 91">
              <a:extLst>
                <a:ext uri="{FF2B5EF4-FFF2-40B4-BE49-F238E27FC236}">
                  <a16:creationId xmlns:a16="http://schemas.microsoft.com/office/drawing/2014/main" id="{E02ADA9B-F46D-42CE-BCAD-38DE50F3B125}"/>
                </a:ext>
              </a:extLst>
            </p:cNvPr>
            <p:cNvSpPr/>
            <p:nvPr/>
          </p:nvSpPr>
          <p:spPr>
            <a:xfrm>
              <a:off x="5645286" y="5156392"/>
              <a:ext cx="153057" cy="257408"/>
            </a:xfrm>
            <a:prstGeom prst="rect">
              <a:avLst/>
            </a:prstGeom>
            <a:solidFill>
              <a:schemeClr val="bg1">
                <a:lumMod val="85000"/>
              </a:schemeClr>
            </a:solidFill>
            <a:ln w="28575" cap="flat" cmpd="sng" algn="ctr">
              <a:noFill/>
              <a:prstDash val="solid"/>
            </a:ln>
            <a:effectLst/>
          </p:spPr>
          <p:txBody>
            <a:bodyPr rtlCol="0" anchor="ctr"/>
            <a:lstStyle/>
            <a:p>
              <a:pPr algn="ctr" defTabSz="914400"/>
              <a:endParaRPr lang="en-US" sz="300" b="1" kern="0" dirty="0">
                <a:solidFill>
                  <a:srgbClr val="FF0000"/>
                </a:solidFill>
                <a:latin typeface="Arial"/>
              </a:endParaRPr>
            </a:p>
          </p:txBody>
        </p:sp>
        <p:sp>
          <p:nvSpPr>
            <p:cNvPr id="93" name="Text Box 307">
              <a:extLst>
                <a:ext uri="{FF2B5EF4-FFF2-40B4-BE49-F238E27FC236}">
                  <a16:creationId xmlns:a16="http://schemas.microsoft.com/office/drawing/2014/main" id="{76FD30AD-CB54-4039-9919-40547E55640A}"/>
                </a:ext>
              </a:extLst>
            </p:cNvPr>
            <p:cNvSpPr txBox="1">
              <a:spLocks noChangeArrowheads="1"/>
            </p:cNvSpPr>
            <p:nvPr/>
          </p:nvSpPr>
          <p:spPr bwMode="auto">
            <a:xfrm>
              <a:off x="2483831" y="5230575"/>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4" name="Text Box 307">
              <a:extLst>
                <a:ext uri="{FF2B5EF4-FFF2-40B4-BE49-F238E27FC236}">
                  <a16:creationId xmlns:a16="http://schemas.microsoft.com/office/drawing/2014/main" id="{B55E6239-4912-49BC-B545-8B1AA6ED1456}"/>
                </a:ext>
              </a:extLst>
            </p:cNvPr>
            <p:cNvSpPr txBox="1">
              <a:spLocks noChangeArrowheads="1"/>
            </p:cNvSpPr>
            <p:nvPr/>
          </p:nvSpPr>
          <p:spPr bwMode="auto">
            <a:xfrm>
              <a:off x="2483831" y="5076977"/>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2,000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5" name="Text Box 307">
              <a:extLst>
                <a:ext uri="{FF2B5EF4-FFF2-40B4-BE49-F238E27FC236}">
                  <a16:creationId xmlns:a16="http://schemas.microsoft.com/office/drawing/2014/main" id="{29E6FE8D-1F98-4515-B3AA-E7AA59629907}"/>
                </a:ext>
              </a:extLst>
            </p:cNvPr>
            <p:cNvSpPr txBox="1">
              <a:spLocks noChangeArrowheads="1"/>
            </p:cNvSpPr>
            <p:nvPr/>
          </p:nvSpPr>
          <p:spPr bwMode="auto">
            <a:xfrm>
              <a:off x="2483831" y="4923382"/>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6" name="Text Box 307">
              <a:extLst>
                <a:ext uri="{FF2B5EF4-FFF2-40B4-BE49-F238E27FC236}">
                  <a16:creationId xmlns:a16="http://schemas.microsoft.com/office/drawing/2014/main" id="{27A14C86-5A60-4630-8D74-EDB30EF17625}"/>
                </a:ext>
              </a:extLst>
            </p:cNvPr>
            <p:cNvSpPr txBox="1">
              <a:spLocks noChangeArrowheads="1"/>
            </p:cNvSpPr>
            <p:nvPr/>
          </p:nvSpPr>
          <p:spPr bwMode="auto">
            <a:xfrm>
              <a:off x="2483831" y="4769787"/>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7" name="Text Box 307">
              <a:extLst>
                <a:ext uri="{FF2B5EF4-FFF2-40B4-BE49-F238E27FC236}">
                  <a16:creationId xmlns:a16="http://schemas.microsoft.com/office/drawing/2014/main" id="{7896350A-40C8-46BF-BBE0-45E5C8265C69}"/>
                </a:ext>
              </a:extLst>
            </p:cNvPr>
            <p:cNvSpPr txBox="1">
              <a:spLocks noChangeArrowheads="1"/>
            </p:cNvSpPr>
            <p:nvPr/>
          </p:nvSpPr>
          <p:spPr bwMode="auto">
            <a:xfrm>
              <a:off x="2483831" y="4616191"/>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8" name="Text Box 307">
              <a:extLst>
                <a:ext uri="{FF2B5EF4-FFF2-40B4-BE49-F238E27FC236}">
                  <a16:creationId xmlns:a16="http://schemas.microsoft.com/office/drawing/2014/main" id="{0413BF7C-CDF4-443B-B5AB-BCDF7969E2BF}"/>
                </a:ext>
              </a:extLst>
            </p:cNvPr>
            <p:cNvSpPr txBox="1">
              <a:spLocks noChangeArrowheads="1"/>
            </p:cNvSpPr>
            <p:nvPr/>
          </p:nvSpPr>
          <p:spPr bwMode="auto">
            <a:xfrm>
              <a:off x="2483831" y="4462596"/>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99" name="Text Box 307">
              <a:extLst>
                <a:ext uri="{FF2B5EF4-FFF2-40B4-BE49-F238E27FC236}">
                  <a16:creationId xmlns:a16="http://schemas.microsoft.com/office/drawing/2014/main" id="{A7FEE44A-0D22-42E9-AB3B-86D95EA95F97}"/>
                </a:ext>
              </a:extLst>
            </p:cNvPr>
            <p:cNvSpPr txBox="1">
              <a:spLocks noChangeArrowheads="1"/>
            </p:cNvSpPr>
            <p:nvPr/>
          </p:nvSpPr>
          <p:spPr bwMode="auto">
            <a:xfrm>
              <a:off x="2483831" y="4309001"/>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7,000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0" name="Text Box 307">
              <a:extLst>
                <a:ext uri="{FF2B5EF4-FFF2-40B4-BE49-F238E27FC236}">
                  <a16:creationId xmlns:a16="http://schemas.microsoft.com/office/drawing/2014/main" id="{CD08A20E-80B2-4665-8A3F-EE08E29A1499}"/>
                </a:ext>
              </a:extLst>
            </p:cNvPr>
            <p:cNvSpPr txBox="1">
              <a:spLocks noChangeArrowheads="1"/>
            </p:cNvSpPr>
            <p:nvPr/>
          </p:nvSpPr>
          <p:spPr bwMode="auto">
            <a:xfrm>
              <a:off x="2483831" y="4155405"/>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1" name="Text Box 307">
              <a:extLst>
                <a:ext uri="{FF2B5EF4-FFF2-40B4-BE49-F238E27FC236}">
                  <a16:creationId xmlns:a16="http://schemas.microsoft.com/office/drawing/2014/main" id="{0567F75E-4865-4328-9FB7-5086D3E683CD}"/>
                </a:ext>
              </a:extLst>
            </p:cNvPr>
            <p:cNvSpPr txBox="1">
              <a:spLocks noChangeArrowheads="1"/>
            </p:cNvSpPr>
            <p:nvPr/>
          </p:nvSpPr>
          <p:spPr bwMode="auto">
            <a:xfrm>
              <a:off x="2483831" y="4001810"/>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9,000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2" name="Text Box 307">
              <a:extLst>
                <a:ext uri="{FF2B5EF4-FFF2-40B4-BE49-F238E27FC236}">
                  <a16:creationId xmlns:a16="http://schemas.microsoft.com/office/drawing/2014/main" id="{5149166A-78B4-43FC-B7B4-51EDE173D52A}"/>
                </a:ext>
              </a:extLst>
            </p:cNvPr>
            <p:cNvSpPr txBox="1">
              <a:spLocks noChangeArrowheads="1"/>
            </p:cNvSpPr>
            <p:nvPr/>
          </p:nvSpPr>
          <p:spPr bwMode="auto">
            <a:xfrm>
              <a:off x="2483831" y="3848214"/>
              <a:ext cx="424884"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10,000</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3" name="Text Box 307">
              <a:extLst>
                <a:ext uri="{FF2B5EF4-FFF2-40B4-BE49-F238E27FC236}">
                  <a16:creationId xmlns:a16="http://schemas.microsoft.com/office/drawing/2014/main" id="{BF62239A-31E1-43EA-8D04-D43FEF986F85}"/>
                </a:ext>
              </a:extLst>
            </p:cNvPr>
            <p:cNvSpPr txBox="1">
              <a:spLocks noChangeArrowheads="1"/>
            </p:cNvSpPr>
            <p:nvPr/>
          </p:nvSpPr>
          <p:spPr bwMode="auto">
            <a:xfrm>
              <a:off x="4573654"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8</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4" name="Text Box 307">
              <a:extLst>
                <a:ext uri="{FF2B5EF4-FFF2-40B4-BE49-F238E27FC236}">
                  <a16:creationId xmlns:a16="http://schemas.microsoft.com/office/drawing/2014/main" id="{74F580A0-C229-4AB4-9336-8245E1CFCCCD}"/>
                </a:ext>
              </a:extLst>
            </p:cNvPr>
            <p:cNvSpPr txBox="1">
              <a:spLocks noChangeArrowheads="1"/>
            </p:cNvSpPr>
            <p:nvPr/>
          </p:nvSpPr>
          <p:spPr bwMode="auto">
            <a:xfrm>
              <a:off x="4362198"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7</a:t>
              </a:r>
            </a:p>
          </p:txBody>
        </p:sp>
        <p:sp>
          <p:nvSpPr>
            <p:cNvPr id="105" name="Text Box 307">
              <a:extLst>
                <a:ext uri="{FF2B5EF4-FFF2-40B4-BE49-F238E27FC236}">
                  <a16:creationId xmlns:a16="http://schemas.microsoft.com/office/drawing/2014/main" id="{CD0EEA9F-87A9-4711-9D37-91E6D5772191}"/>
                </a:ext>
              </a:extLst>
            </p:cNvPr>
            <p:cNvSpPr txBox="1">
              <a:spLocks noChangeArrowheads="1"/>
            </p:cNvSpPr>
            <p:nvPr/>
          </p:nvSpPr>
          <p:spPr bwMode="auto">
            <a:xfrm>
              <a:off x="4143615"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6</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6" name="Text Box 307">
              <a:extLst>
                <a:ext uri="{FF2B5EF4-FFF2-40B4-BE49-F238E27FC236}">
                  <a16:creationId xmlns:a16="http://schemas.microsoft.com/office/drawing/2014/main" id="{7B2EC1B4-6C69-47A8-9F4C-3246D4960DF1}"/>
                </a:ext>
              </a:extLst>
            </p:cNvPr>
            <p:cNvSpPr txBox="1">
              <a:spLocks noChangeArrowheads="1"/>
            </p:cNvSpPr>
            <p:nvPr/>
          </p:nvSpPr>
          <p:spPr bwMode="auto">
            <a:xfrm>
              <a:off x="3929292"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5</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7" name="Text Box 307">
              <a:extLst>
                <a:ext uri="{FF2B5EF4-FFF2-40B4-BE49-F238E27FC236}">
                  <a16:creationId xmlns:a16="http://schemas.microsoft.com/office/drawing/2014/main" id="{AF2E0997-528C-4481-AA6B-E457C8D97224}"/>
                </a:ext>
              </a:extLst>
            </p:cNvPr>
            <p:cNvSpPr txBox="1">
              <a:spLocks noChangeArrowheads="1"/>
            </p:cNvSpPr>
            <p:nvPr/>
          </p:nvSpPr>
          <p:spPr bwMode="auto">
            <a:xfrm>
              <a:off x="3716554"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4</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8" name="Text Box 307">
              <a:extLst>
                <a:ext uri="{FF2B5EF4-FFF2-40B4-BE49-F238E27FC236}">
                  <a16:creationId xmlns:a16="http://schemas.microsoft.com/office/drawing/2014/main" id="{BC227F4F-DE1F-4DFB-9ECA-D7D199292AE0}"/>
                </a:ext>
              </a:extLst>
            </p:cNvPr>
            <p:cNvSpPr txBox="1">
              <a:spLocks noChangeArrowheads="1"/>
            </p:cNvSpPr>
            <p:nvPr/>
          </p:nvSpPr>
          <p:spPr bwMode="auto">
            <a:xfrm>
              <a:off x="3497972"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500" b="1" kern="0" dirty="0">
                  <a:solidFill>
                    <a:srgbClr val="000000"/>
                  </a:solidFill>
                  <a:latin typeface="Calibri"/>
                  <a:cs typeface="Calibri"/>
                </a:rPr>
                <a:t>3</a:t>
              </a:r>
              <a:endParaRPr kumimoji="0" lang="en-US" sz="500" b="1" i="0" u="none" strike="noStrike" kern="0" cap="none" spc="0" normalizeH="0" baseline="0" noProof="0" dirty="0">
                <a:ln>
                  <a:noFill/>
                </a:ln>
                <a:solidFill>
                  <a:srgbClr val="000000"/>
                </a:solidFill>
                <a:effectLst/>
                <a:uLnTx/>
                <a:uFillTx/>
                <a:latin typeface="Calibri"/>
                <a:cs typeface="Calibri"/>
              </a:endParaRPr>
            </a:p>
          </p:txBody>
        </p:sp>
        <p:sp>
          <p:nvSpPr>
            <p:cNvPr id="109" name="Text Box 307">
              <a:extLst>
                <a:ext uri="{FF2B5EF4-FFF2-40B4-BE49-F238E27FC236}">
                  <a16:creationId xmlns:a16="http://schemas.microsoft.com/office/drawing/2014/main" id="{80B25601-15FF-477F-9C5F-BA32C49E0277}"/>
                </a:ext>
              </a:extLst>
            </p:cNvPr>
            <p:cNvSpPr txBox="1">
              <a:spLocks noChangeArrowheads="1"/>
            </p:cNvSpPr>
            <p:nvPr/>
          </p:nvSpPr>
          <p:spPr bwMode="auto">
            <a:xfrm>
              <a:off x="4803940"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9</a:t>
              </a:r>
            </a:p>
          </p:txBody>
        </p:sp>
        <p:sp>
          <p:nvSpPr>
            <p:cNvPr id="110" name="Text Box 307">
              <a:extLst>
                <a:ext uri="{FF2B5EF4-FFF2-40B4-BE49-F238E27FC236}">
                  <a16:creationId xmlns:a16="http://schemas.microsoft.com/office/drawing/2014/main" id="{7609B6A6-06EC-467C-A2E5-4D1983461AF3}"/>
                </a:ext>
              </a:extLst>
            </p:cNvPr>
            <p:cNvSpPr txBox="1">
              <a:spLocks noChangeArrowheads="1"/>
            </p:cNvSpPr>
            <p:nvPr/>
          </p:nvSpPr>
          <p:spPr bwMode="auto">
            <a:xfrm>
              <a:off x="5006680" y="5509096"/>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500" b="1" i="0" u="none" strike="noStrike" kern="0" cap="none" spc="0" normalizeH="0" baseline="0" noProof="0" dirty="0">
                  <a:ln>
                    <a:noFill/>
                  </a:ln>
                  <a:solidFill>
                    <a:srgbClr val="000000"/>
                  </a:solidFill>
                  <a:effectLst/>
                  <a:uLnTx/>
                  <a:uFillTx/>
                  <a:latin typeface="Calibri"/>
                  <a:cs typeface="Calibri"/>
                </a:rPr>
                <a:t>10</a:t>
              </a:r>
            </a:p>
          </p:txBody>
        </p:sp>
        <p:sp>
          <p:nvSpPr>
            <p:cNvPr id="111" name="Text Box 307">
              <a:extLst>
                <a:ext uri="{FF2B5EF4-FFF2-40B4-BE49-F238E27FC236}">
                  <a16:creationId xmlns:a16="http://schemas.microsoft.com/office/drawing/2014/main" id="{6EF0C854-8909-4C6B-B1FF-0112821123C4}"/>
                </a:ext>
              </a:extLst>
            </p:cNvPr>
            <p:cNvSpPr txBox="1">
              <a:spLocks noChangeArrowheads="1"/>
            </p:cNvSpPr>
            <p:nvPr/>
          </p:nvSpPr>
          <p:spPr bwMode="auto">
            <a:xfrm>
              <a:off x="5219416"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11</a:t>
              </a:r>
            </a:p>
          </p:txBody>
        </p:sp>
        <p:sp>
          <p:nvSpPr>
            <p:cNvPr id="112" name="Text Box 307">
              <a:extLst>
                <a:ext uri="{FF2B5EF4-FFF2-40B4-BE49-F238E27FC236}">
                  <a16:creationId xmlns:a16="http://schemas.microsoft.com/office/drawing/2014/main" id="{9A7D6911-9162-402E-AFEA-0AD6F58A7FD5}"/>
                </a:ext>
              </a:extLst>
            </p:cNvPr>
            <p:cNvSpPr txBox="1">
              <a:spLocks noChangeArrowheads="1"/>
            </p:cNvSpPr>
            <p:nvPr/>
          </p:nvSpPr>
          <p:spPr bwMode="auto">
            <a:xfrm>
              <a:off x="5424997"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12</a:t>
              </a:r>
            </a:p>
          </p:txBody>
        </p:sp>
        <p:sp>
          <p:nvSpPr>
            <p:cNvPr id="113" name="Text Box 307">
              <a:extLst>
                <a:ext uri="{FF2B5EF4-FFF2-40B4-BE49-F238E27FC236}">
                  <a16:creationId xmlns:a16="http://schemas.microsoft.com/office/drawing/2014/main" id="{EF67D649-6F56-46A5-8AFE-CA96A8EA67AE}"/>
                </a:ext>
              </a:extLst>
            </p:cNvPr>
            <p:cNvSpPr txBox="1">
              <a:spLocks noChangeArrowheads="1"/>
            </p:cNvSpPr>
            <p:nvPr/>
          </p:nvSpPr>
          <p:spPr bwMode="auto">
            <a:xfrm>
              <a:off x="5645286" y="5503018"/>
              <a:ext cx="153057" cy="190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R="0" lvl="0" indent="0" algn="ctr" defTabSz="914400" fontAlgn="auto">
                <a:lnSpc>
                  <a:spcPct val="100000"/>
                </a:lnSpc>
                <a:spcBef>
                  <a:spcPct val="5000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a:cs typeface="Calibri"/>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sz="500" dirty="0"/>
                <a:t>13</a:t>
              </a:r>
            </a:p>
          </p:txBody>
        </p:sp>
        <p:sp>
          <p:nvSpPr>
            <p:cNvPr id="114" name="Freeform: Shape 113">
              <a:extLst>
                <a:ext uri="{FF2B5EF4-FFF2-40B4-BE49-F238E27FC236}">
                  <a16:creationId xmlns:a16="http://schemas.microsoft.com/office/drawing/2014/main" id="{17513170-D61A-4E4D-B882-E68741F1F73D}"/>
                </a:ext>
              </a:extLst>
            </p:cNvPr>
            <p:cNvSpPr/>
            <p:nvPr/>
          </p:nvSpPr>
          <p:spPr>
            <a:xfrm>
              <a:off x="2934188" y="4270934"/>
              <a:ext cx="1273433" cy="1152845"/>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30379"/>
                <a:gd name="connsiteX1" fmla="*/ 1541907 w 3076731"/>
                <a:gd name="connsiteY1" fmla="*/ 2183512 h 2530379"/>
                <a:gd name="connsiteX2" fmla="*/ 2492115 w 3076731"/>
                <a:gd name="connsiteY2" fmla="*/ 569626 h 2530379"/>
                <a:gd name="connsiteX3" fmla="*/ 2814403 w 3076731"/>
                <a:gd name="connsiteY3" fmla="*/ 123669 h 2530379"/>
                <a:gd name="connsiteX4" fmla="*/ 3076731 w 3076731"/>
                <a:gd name="connsiteY4" fmla="*/ 0 h 2530379"/>
                <a:gd name="connsiteX0" fmla="*/ 0 w 3076731"/>
                <a:gd name="connsiteY0" fmla="*/ 2525842 h 2525842"/>
                <a:gd name="connsiteX1" fmla="*/ 1541907 w 3076731"/>
                <a:gd name="connsiteY1" fmla="*/ 2183512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237821 w 3076731"/>
                <a:gd name="connsiteY2" fmla="*/ 854464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264905 w 3076731"/>
                <a:gd name="connsiteY2" fmla="*/ 850373 h 2525842"/>
                <a:gd name="connsiteX3" fmla="*/ 2492115 w 3076731"/>
                <a:gd name="connsiteY3" fmla="*/ 569626 h 2525842"/>
                <a:gd name="connsiteX4" fmla="*/ 2814403 w 3076731"/>
                <a:gd name="connsiteY4" fmla="*/ 123669 h 2525842"/>
                <a:gd name="connsiteX5" fmla="*/ 3076731 w 3076731"/>
                <a:gd name="connsiteY5" fmla="*/ 0 h 2525842"/>
                <a:gd name="connsiteX0" fmla="*/ 0 w 3076731"/>
                <a:gd name="connsiteY0" fmla="*/ 2525842 h 2525842"/>
                <a:gd name="connsiteX1" fmla="*/ 1547323 w 3076731"/>
                <a:gd name="connsiteY1" fmla="*/ 22489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47323 w 3076731"/>
                <a:gd name="connsiteY1" fmla="*/ 2248975 h 2525842"/>
                <a:gd name="connsiteX2" fmla="*/ 2318783 w 3076731"/>
                <a:gd name="connsiteY2" fmla="*/ 721011 h 2525842"/>
                <a:gd name="connsiteX3" fmla="*/ 2814403 w 3076731"/>
                <a:gd name="connsiteY3" fmla="*/ 123669 h 2525842"/>
                <a:gd name="connsiteX4" fmla="*/ 3076731 w 3076731"/>
                <a:gd name="connsiteY4" fmla="*/ 0 h 2525842"/>
                <a:gd name="connsiteX0" fmla="*/ 0 w 3136314"/>
                <a:gd name="connsiteY0" fmla="*/ 2489019 h 2489019"/>
                <a:gd name="connsiteX1" fmla="*/ 1547323 w 3136314"/>
                <a:gd name="connsiteY1" fmla="*/ 2212152 h 2489019"/>
                <a:gd name="connsiteX2" fmla="*/ 2318783 w 3136314"/>
                <a:gd name="connsiteY2" fmla="*/ 684188 h 2489019"/>
                <a:gd name="connsiteX3" fmla="*/ 2814403 w 3136314"/>
                <a:gd name="connsiteY3" fmla="*/ 86846 h 2489019"/>
                <a:gd name="connsiteX4" fmla="*/ 3136314 w 3136314"/>
                <a:gd name="connsiteY4"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136314"/>
                <a:gd name="connsiteY0" fmla="*/ 2489019 h 2489019"/>
                <a:gd name="connsiteX1" fmla="*/ 1547323 w 3136314"/>
                <a:gd name="connsiteY1" fmla="*/ 2212152 h 2489019"/>
                <a:gd name="connsiteX2" fmla="*/ 2318783 w 3136314"/>
                <a:gd name="connsiteY2" fmla="*/ 684188 h 2489019"/>
                <a:gd name="connsiteX3" fmla="*/ 3136314 w 3136314"/>
                <a:gd name="connsiteY3" fmla="*/ 0 h 2489019"/>
                <a:gd name="connsiteX0" fmla="*/ 0 w 3298813"/>
                <a:gd name="connsiteY0" fmla="*/ 2255804 h 2255804"/>
                <a:gd name="connsiteX1" fmla="*/ 1547323 w 3298813"/>
                <a:gd name="connsiteY1" fmla="*/ 1978937 h 2255804"/>
                <a:gd name="connsiteX2" fmla="*/ 2318783 w 3298813"/>
                <a:gd name="connsiteY2" fmla="*/ 450973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324200 w 3298813"/>
                <a:gd name="connsiteY2" fmla="*/ 520528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32115 w 3298813"/>
                <a:gd name="connsiteY2" fmla="*/ 57371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 name="connsiteX0" fmla="*/ 0 w 3298813"/>
                <a:gd name="connsiteY0" fmla="*/ 2255804 h 2255804"/>
                <a:gd name="connsiteX1" fmla="*/ 1547323 w 3298813"/>
                <a:gd name="connsiteY1" fmla="*/ 1978937 h 2255804"/>
                <a:gd name="connsiteX2" fmla="*/ 2282596 w 3298813"/>
                <a:gd name="connsiteY2" fmla="*/ 698507 h 2255804"/>
                <a:gd name="connsiteX3" fmla="*/ 3298813 w 3298813"/>
                <a:gd name="connsiteY3" fmla="*/ 0 h 2255804"/>
              </a:gdLst>
              <a:ahLst/>
              <a:cxnLst>
                <a:cxn ang="0">
                  <a:pos x="connsiteX0" y="connsiteY0"/>
                </a:cxn>
                <a:cxn ang="0">
                  <a:pos x="connsiteX1" y="connsiteY1"/>
                </a:cxn>
                <a:cxn ang="0">
                  <a:pos x="connsiteX2" y="connsiteY2"/>
                </a:cxn>
                <a:cxn ang="0">
                  <a:pos x="connsiteX3" y="connsiteY3"/>
                </a:cxn>
              </a:cxnLst>
              <a:rect l="l" t="t" r="r" b="b"/>
              <a:pathLst>
                <a:path w="3298813" h="2255804">
                  <a:moveTo>
                    <a:pt x="0" y="2255804"/>
                  </a:moveTo>
                  <a:cubicBezTo>
                    <a:pt x="397552" y="2235192"/>
                    <a:pt x="1166890" y="2238486"/>
                    <a:pt x="1547323" y="1978937"/>
                  </a:cubicBezTo>
                  <a:cubicBezTo>
                    <a:pt x="1927756" y="1719388"/>
                    <a:pt x="2121884" y="957696"/>
                    <a:pt x="2282596" y="698507"/>
                  </a:cubicBezTo>
                  <a:cubicBezTo>
                    <a:pt x="2443308" y="439318"/>
                    <a:pt x="2776412" y="19795"/>
                    <a:pt x="3298813" y="0"/>
                  </a:cubicBezTo>
                </a:path>
              </a:pathLst>
            </a:custGeom>
            <a:noFill/>
            <a:ln w="28575" cap="rnd" cmpd="sng" algn="ctr">
              <a:solidFill>
                <a:srgbClr val="00A0DD"/>
              </a:solidFill>
              <a:prstDash val="solid"/>
            </a:ln>
            <a:effectLst/>
          </p:spPr>
          <p:txBody>
            <a:bodyPr rtlCol="0" anchor="ctr"/>
            <a:lstStyle/>
            <a:p>
              <a:pPr algn="ctr"/>
              <a:endParaRPr lang="en-US" sz="700" dirty="0"/>
            </a:p>
          </p:txBody>
        </p:sp>
        <p:sp>
          <p:nvSpPr>
            <p:cNvPr id="115" name="Freeform: Shape 114">
              <a:extLst>
                <a:ext uri="{FF2B5EF4-FFF2-40B4-BE49-F238E27FC236}">
                  <a16:creationId xmlns:a16="http://schemas.microsoft.com/office/drawing/2014/main" id="{B6D219BE-9E2C-4624-BB68-036C3D869E2B}"/>
                </a:ext>
              </a:extLst>
            </p:cNvPr>
            <p:cNvSpPr/>
            <p:nvPr/>
          </p:nvSpPr>
          <p:spPr>
            <a:xfrm flipH="1">
              <a:off x="4205530" y="4271236"/>
              <a:ext cx="1923728" cy="1146270"/>
            </a:xfrm>
            <a:custGeom>
              <a:avLst/>
              <a:gdLst>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85210 w 3076731"/>
                <a:gd name="connsiteY1" fmla="*/ 2076137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21502 w 3076731"/>
                <a:gd name="connsiteY1" fmla="*/ 209487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2814403 w 3076731"/>
                <a:gd name="connsiteY3" fmla="*/ 123669 h 2525842"/>
                <a:gd name="connsiteX4" fmla="*/ 3076731 w 3076731"/>
                <a:gd name="connsiteY4"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2492115 w 3076731"/>
                <a:gd name="connsiteY2" fmla="*/ 569626 h 2525842"/>
                <a:gd name="connsiteX3" fmla="*/ 3076731 w 3076731"/>
                <a:gd name="connsiteY3" fmla="*/ 0 h 2525842"/>
                <a:gd name="connsiteX0" fmla="*/ 0 w 3076731"/>
                <a:gd name="connsiteY0" fmla="*/ 2525842 h 2525842"/>
                <a:gd name="connsiteX1" fmla="*/ 1536492 w 3076731"/>
                <a:gd name="connsiteY1" fmla="*/ 2109865 h 2525842"/>
                <a:gd name="connsiteX2" fmla="*/ 1575539 w 3076731"/>
                <a:gd name="connsiteY2" fmla="*/ 738705 h 2525842"/>
                <a:gd name="connsiteX3" fmla="*/ 3076731 w 3076731"/>
                <a:gd name="connsiteY3" fmla="*/ 0 h 2525842"/>
                <a:gd name="connsiteX0" fmla="*/ 0 w 3076731"/>
                <a:gd name="connsiteY0" fmla="*/ 2525842 h 2525842"/>
                <a:gd name="connsiteX1" fmla="*/ 345527 w 3076731"/>
                <a:gd name="connsiteY1" fmla="*/ 1488388 h 2525842"/>
                <a:gd name="connsiteX2" fmla="*/ 1575539 w 3076731"/>
                <a:gd name="connsiteY2" fmla="*/ 738705 h 2525842"/>
                <a:gd name="connsiteX3" fmla="*/ 3076731 w 3076731"/>
                <a:gd name="connsiteY3" fmla="*/ 0 h 2525842"/>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634047 w 5365251"/>
                <a:gd name="connsiteY1" fmla="*/ 1488388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2937626 w 5365251"/>
                <a:gd name="connsiteY1" fmla="*/ 1474680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864059 w 5365251"/>
                <a:gd name="connsiteY2" fmla="*/ 738705 h 2512134"/>
                <a:gd name="connsiteX3" fmla="*/ 5365251 w 5365251"/>
                <a:gd name="connsiteY3" fmla="*/ 0 h 2512134"/>
                <a:gd name="connsiteX0" fmla="*/ 0 w 5365251"/>
                <a:gd name="connsiteY0" fmla="*/ 2512134 h 2512134"/>
                <a:gd name="connsiteX1" fmla="*/ 3200338 w 5365251"/>
                <a:gd name="connsiteY1" fmla="*/ 1031421 h 2512134"/>
                <a:gd name="connsiteX2" fmla="*/ 3969145 w 5365251"/>
                <a:gd name="connsiteY2" fmla="*/ 542208 h 2512134"/>
                <a:gd name="connsiteX3" fmla="*/ 5365251 w 5365251"/>
                <a:gd name="connsiteY3" fmla="*/ 0 h 2512134"/>
                <a:gd name="connsiteX0" fmla="*/ 0 w 5365251"/>
                <a:gd name="connsiteY0" fmla="*/ 2512134 h 2512134"/>
                <a:gd name="connsiteX1" fmla="*/ 3200338 w 5365251"/>
                <a:gd name="connsiteY1" fmla="*/ 1031421 h 2512134"/>
                <a:gd name="connsiteX2" fmla="*/ 3992498 w 5365251"/>
                <a:gd name="connsiteY2" fmla="*/ 533068 h 2512134"/>
                <a:gd name="connsiteX3" fmla="*/ 5365251 w 5365251"/>
                <a:gd name="connsiteY3"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365251"/>
                <a:gd name="connsiteY0" fmla="*/ 2512134 h 2512134"/>
                <a:gd name="connsiteX1" fmla="*/ 3200338 w 5365251"/>
                <a:gd name="connsiteY1" fmla="*/ 1031421 h 2512134"/>
                <a:gd name="connsiteX2" fmla="*/ 5365251 w 5365251"/>
                <a:gd name="connsiteY2" fmla="*/ 0 h 2512134"/>
                <a:gd name="connsiteX0" fmla="*/ 0 w 5190110"/>
                <a:gd name="connsiteY0" fmla="*/ 2484716 h 2484716"/>
                <a:gd name="connsiteX1" fmla="*/ 3200338 w 5190110"/>
                <a:gd name="connsiteY1" fmla="*/ 1004003 h 2484716"/>
                <a:gd name="connsiteX2" fmla="*/ 5190110 w 5190110"/>
                <a:gd name="connsiteY2" fmla="*/ 0 h 2484716"/>
                <a:gd name="connsiteX0" fmla="*/ 0 w 5371090"/>
                <a:gd name="connsiteY0" fmla="*/ 2516703 h 2516703"/>
                <a:gd name="connsiteX1" fmla="*/ 3200338 w 5371090"/>
                <a:gd name="connsiteY1" fmla="*/ 1035990 h 2516703"/>
                <a:gd name="connsiteX2" fmla="*/ 5371090 w 5371090"/>
                <a:gd name="connsiteY2" fmla="*/ 0 h 2516703"/>
                <a:gd name="connsiteX0" fmla="*/ 0 w 5371090"/>
                <a:gd name="connsiteY0" fmla="*/ 2496377 h 2496377"/>
                <a:gd name="connsiteX1" fmla="*/ 3200338 w 5371090"/>
                <a:gd name="connsiteY1" fmla="*/ 1015664 h 2496377"/>
                <a:gd name="connsiteX2" fmla="*/ 5371090 w 5371090"/>
                <a:gd name="connsiteY2" fmla="*/ 0 h 2496377"/>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200338 w 5371090"/>
                <a:gd name="connsiteY1" fmla="*/ 1024375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452982 w 5371090"/>
                <a:gd name="connsiteY1" fmla="*/ 1118046 h 2505088"/>
                <a:gd name="connsiteX2" fmla="*/ 5371090 w 5371090"/>
                <a:gd name="connsiteY2" fmla="*/ 0 h 2505088"/>
                <a:gd name="connsiteX0" fmla="*/ 0 w 5371090"/>
                <a:gd name="connsiteY0" fmla="*/ 2505088 h 2505088"/>
                <a:gd name="connsiteX1" fmla="*/ 3891782 w 5371090"/>
                <a:gd name="connsiteY1" fmla="*/ 795394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3951621 w 5371090"/>
                <a:gd name="connsiteY1" fmla="*/ 873456 h 2505088"/>
                <a:gd name="connsiteX2" fmla="*/ 5371090 w 5371090"/>
                <a:gd name="connsiteY2" fmla="*/ 0 h 2505088"/>
                <a:gd name="connsiteX0" fmla="*/ 0 w 5371090"/>
                <a:gd name="connsiteY0" fmla="*/ 2505088 h 2505088"/>
                <a:gd name="connsiteX1" fmla="*/ 2663611 w 5371090"/>
                <a:gd name="connsiteY1" fmla="*/ 1781371 h 2505088"/>
                <a:gd name="connsiteX2" fmla="*/ 3951621 w 5371090"/>
                <a:gd name="connsiteY2" fmla="*/ 873456 h 2505088"/>
                <a:gd name="connsiteX3" fmla="*/ 5371090 w 5371090"/>
                <a:gd name="connsiteY3" fmla="*/ 0 h 2505088"/>
                <a:gd name="connsiteX0" fmla="*/ 0 w 5371090"/>
                <a:gd name="connsiteY0" fmla="*/ 2505088 h 2505088"/>
                <a:gd name="connsiteX1" fmla="*/ 2663611 w 5371090"/>
                <a:gd name="connsiteY1" fmla="*/ 1781371 h 2505088"/>
                <a:gd name="connsiteX2" fmla="*/ 3951621 w 5371090"/>
                <a:gd name="connsiteY2" fmla="*/ 873456 h 2505088"/>
                <a:gd name="connsiteX3" fmla="*/ 5371090 w 5371090"/>
                <a:gd name="connsiteY3" fmla="*/ 0 h 2505088"/>
                <a:gd name="connsiteX0" fmla="*/ 0 w 5371090"/>
                <a:gd name="connsiteY0" fmla="*/ 2505088 h 2505088"/>
                <a:gd name="connsiteX1" fmla="*/ 2663611 w 5371090"/>
                <a:gd name="connsiteY1" fmla="*/ 1781371 h 2505088"/>
                <a:gd name="connsiteX2" fmla="*/ 3951621 w 5371090"/>
                <a:gd name="connsiteY2" fmla="*/ 873456 h 2505088"/>
                <a:gd name="connsiteX3" fmla="*/ 5371090 w 5371090"/>
                <a:gd name="connsiteY3" fmla="*/ 0 h 2505088"/>
                <a:gd name="connsiteX0" fmla="*/ 0 w 5371090"/>
                <a:gd name="connsiteY0" fmla="*/ 2505088 h 2505088"/>
                <a:gd name="connsiteX1" fmla="*/ 2920686 w 5371090"/>
                <a:gd name="connsiteY1" fmla="*/ 1143008 h 2505088"/>
                <a:gd name="connsiteX2" fmla="*/ 3951621 w 5371090"/>
                <a:gd name="connsiteY2" fmla="*/ 873456 h 2505088"/>
                <a:gd name="connsiteX3" fmla="*/ 5371090 w 5371090"/>
                <a:gd name="connsiteY3" fmla="*/ 0 h 2505088"/>
                <a:gd name="connsiteX0" fmla="*/ 0 w 5371090"/>
                <a:gd name="connsiteY0" fmla="*/ 2505088 h 2505088"/>
                <a:gd name="connsiteX1" fmla="*/ 2920686 w 5371090"/>
                <a:gd name="connsiteY1" fmla="*/ 1143008 h 2505088"/>
                <a:gd name="connsiteX2" fmla="*/ 3951621 w 5371090"/>
                <a:gd name="connsiteY2" fmla="*/ 873456 h 2505088"/>
                <a:gd name="connsiteX3" fmla="*/ 5371090 w 5371090"/>
                <a:gd name="connsiteY3" fmla="*/ 0 h 2505088"/>
                <a:gd name="connsiteX0" fmla="*/ 0 w 5371090"/>
                <a:gd name="connsiteY0" fmla="*/ 2505088 h 2505088"/>
                <a:gd name="connsiteX1" fmla="*/ 2920686 w 5371090"/>
                <a:gd name="connsiteY1" fmla="*/ 1143008 h 2505088"/>
                <a:gd name="connsiteX2" fmla="*/ 3951621 w 5371090"/>
                <a:gd name="connsiteY2" fmla="*/ 873456 h 2505088"/>
                <a:gd name="connsiteX3" fmla="*/ 5371090 w 5371090"/>
                <a:gd name="connsiteY3" fmla="*/ 0 h 2505088"/>
                <a:gd name="connsiteX0" fmla="*/ 0 w 5371090"/>
                <a:gd name="connsiteY0" fmla="*/ 2505088 h 2505088"/>
                <a:gd name="connsiteX1" fmla="*/ 2920686 w 5371090"/>
                <a:gd name="connsiteY1" fmla="*/ 1143008 h 2505088"/>
                <a:gd name="connsiteX2" fmla="*/ 4093455 w 5371090"/>
                <a:gd name="connsiteY2" fmla="*/ 706926 h 2505088"/>
                <a:gd name="connsiteX3" fmla="*/ 5371090 w 5371090"/>
                <a:gd name="connsiteY3" fmla="*/ 0 h 2505088"/>
                <a:gd name="connsiteX0" fmla="*/ 0 w 5371090"/>
                <a:gd name="connsiteY0" fmla="*/ 2505088 h 2505088"/>
                <a:gd name="connsiteX1" fmla="*/ 3133438 w 5371090"/>
                <a:gd name="connsiteY1" fmla="*/ 1066682 h 2505088"/>
                <a:gd name="connsiteX2" fmla="*/ 4093455 w 5371090"/>
                <a:gd name="connsiteY2" fmla="*/ 706926 h 2505088"/>
                <a:gd name="connsiteX3" fmla="*/ 5371090 w 5371090"/>
                <a:gd name="connsiteY3" fmla="*/ 0 h 2505088"/>
                <a:gd name="connsiteX0" fmla="*/ 0 w 5371090"/>
                <a:gd name="connsiteY0" fmla="*/ 2505088 h 2505088"/>
                <a:gd name="connsiteX1" fmla="*/ 3133438 w 5371090"/>
                <a:gd name="connsiteY1" fmla="*/ 1066682 h 2505088"/>
                <a:gd name="connsiteX2" fmla="*/ 4093455 w 5371090"/>
                <a:gd name="connsiteY2" fmla="*/ 706926 h 2505088"/>
                <a:gd name="connsiteX3" fmla="*/ 5371090 w 5371090"/>
                <a:gd name="connsiteY3" fmla="*/ 0 h 2505088"/>
                <a:gd name="connsiteX0" fmla="*/ 0 w 5371090"/>
                <a:gd name="connsiteY0" fmla="*/ 2505088 h 2505088"/>
                <a:gd name="connsiteX1" fmla="*/ 3133438 w 5371090"/>
                <a:gd name="connsiteY1" fmla="*/ 1066682 h 2505088"/>
                <a:gd name="connsiteX2" fmla="*/ 4093455 w 5371090"/>
                <a:gd name="connsiteY2" fmla="*/ 706926 h 2505088"/>
                <a:gd name="connsiteX3" fmla="*/ 5371090 w 5371090"/>
                <a:gd name="connsiteY3" fmla="*/ 0 h 2505088"/>
              </a:gdLst>
              <a:ahLst/>
              <a:cxnLst>
                <a:cxn ang="0">
                  <a:pos x="connsiteX0" y="connsiteY0"/>
                </a:cxn>
                <a:cxn ang="0">
                  <a:pos x="connsiteX1" y="connsiteY1"/>
                </a:cxn>
                <a:cxn ang="0">
                  <a:pos x="connsiteX2" y="connsiteY2"/>
                </a:cxn>
                <a:cxn ang="0">
                  <a:pos x="connsiteX3" y="connsiteY3"/>
                </a:cxn>
              </a:cxnLst>
              <a:rect l="l" t="t" r="r" b="b"/>
              <a:pathLst>
                <a:path w="5371090" h="2505088">
                  <a:moveTo>
                    <a:pt x="0" y="2505088"/>
                  </a:moveTo>
                  <a:cubicBezTo>
                    <a:pt x="443935" y="2384469"/>
                    <a:pt x="2182302" y="-56063"/>
                    <a:pt x="3133438" y="1066682"/>
                  </a:cubicBezTo>
                  <a:cubicBezTo>
                    <a:pt x="3712261" y="1675961"/>
                    <a:pt x="3888942" y="981848"/>
                    <a:pt x="4093455" y="706926"/>
                  </a:cubicBezTo>
                  <a:cubicBezTo>
                    <a:pt x="4297968" y="432004"/>
                    <a:pt x="4747366" y="32305"/>
                    <a:pt x="5371090" y="0"/>
                  </a:cubicBezTo>
                </a:path>
              </a:pathLst>
            </a:custGeom>
            <a:noFill/>
            <a:ln w="28575" cap="rnd" cmpd="sng" algn="ctr">
              <a:solidFill>
                <a:srgbClr val="00A0DD"/>
              </a:solidFill>
              <a:prstDash val="solid"/>
            </a:ln>
            <a:effectLst/>
          </p:spPr>
          <p:txBody>
            <a:bodyPr rtlCol="0" anchor="ctr"/>
            <a:lstStyle/>
            <a:p>
              <a:pPr algn="ctr"/>
              <a:endParaRPr lang="en-US" sz="700" dirty="0"/>
            </a:p>
          </p:txBody>
        </p:sp>
      </p:grpSp>
    </p:spTree>
    <p:extLst>
      <p:ext uri="{BB962C8B-B14F-4D97-AF65-F5344CB8AC3E}">
        <p14:creationId xmlns:p14="http://schemas.microsoft.com/office/powerpoint/2010/main" val="363562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6A3E16-969B-481C-B83B-CBD2FF0BEAA2}"/>
              </a:ext>
            </a:extLst>
          </p:cNvPr>
          <p:cNvSpPr>
            <a:spLocks noGrp="1"/>
          </p:cNvSpPr>
          <p:nvPr>
            <p:ph type="sldNum" sz="quarter" idx="12"/>
          </p:nvPr>
        </p:nvSpPr>
        <p:spPr/>
        <p:txBody>
          <a:bodyPr/>
          <a:lstStyle/>
          <a:p>
            <a:fld id="{A8160BDD-7155-D744-B749-9730458604AD}" type="slidenum">
              <a:rPr lang="en-US" smtClean="0"/>
              <a:t>22</a:t>
            </a:fld>
            <a:endParaRPr lang="en-US" dirty="0"/>
          </a:p>
        </p:txBody>
      </p:sp>
      <p:sp>
        <p:nvSpPr>
          <p:cNvPr id="4" name="Content Placeholder 3">
            <a:extLst>
              <a:ext uri="{FF2B5EF4-FFF2-40B4-BE49-F238E27FC236}">
                <a16:creationId xmlns:a16="http://schemas.microsoft.com/office/drawing/2014/main" id="{09587A53-79F4-4243-AB02-057CC484DB21}"/>
              </a:ext>
            </a:extLst>
          </p:cNvPr>
          <p:cNvSpPr>
            <a:spLocks noGrp="1"/>
          </p:cNvSpPr>
          <p:nvPr>
            <p:ph idx="1"/>
          </p:nvPr>
        </p:nvSpPr>
        <p:spPr>
          <a:xfrm>
            <a:off x="341925" y="1294896"/>
            <a:ext cx="8460150" cy="4920960"/>
          </a:xfrm>
        </p:spPr>
        <p:txBody>
          <a:bodyPr/>
          <a:lstStyle/>
          <a:p>
            <a:r>
              <a:rPr lang="en-US" dirty="0"/>
              <a:t>Enables you to view data the way ML algorithms view data</a:t>
            </a:r>
          </a:p>
          <a:p>
            <a:r>
              <a:rPr lang="en-US" dirty="0"/>
              <a:t>Involves various measures or descriptions you can use to summarize patterns and relationships in data using:</a:t>
            </a:r>
          </a:p>
          <a:p>
            <a:pPr lvl="1"/>
            <a:r>
              <a:rPr lang="en-US" dirty="0"/>
              <a:t>Numbers produced by mathematical calculations</a:t>
            </a:r>
          </a:p>
          <a:p>
            <a:pPr lvl="1"/>
            <a:r>
              <a:rPr lang="en-US" dirty="0"/>
              <a:t>Visualizations such as graphs or tables that help to reveal significant information</a:t>
            </a:r>
          </a:p>
          <a:p>
            <a:r>
              <a:rPr lang="en-US" dirty="0"/>
              <a:t>Provides insights that will:</a:t>
            </a:r>
          </a:p>
          <a:p>
            <a:pPr lvl="1"/>
            <a:r>
              <a:rPr lang="en-US" dirty="0"/>
              <a:t>Help you improve the dataset's usefulness in training a machine learning model</a:t>
            </a:r>
          </a:p>
          <a:p>
            <a:pPr lvl="1"/>
            <a:r>
              <a:rPr lang="en-US" dirty="0"/>
              <a:t>Lead to better performance in the machine learning models that you create</a:t>
            </a:r>
          </a:p>
          <a:p>
            <a:r>
              <a:rPr lang="en-US" dirty="0"/>
              <a:t>Concepts described through descriptive statistics include:</a:t>
            </a:r>
          </a:p>
          <a:p>
            <a:pPr lvl="1"/>
            <a:r>
              <a:rPr lang="en-US" dirty="0"/>
              <a:t>Central Tendency</a:t>
            </a:r>
          </a:p>
          <a:p>
            <a:pPr lvl="1"/>
            <a:r>
              <a:rPr lang="en-US" dirty="0"/>
              <a:t>Variability</a:t>
            </a:r>
          </a:p>
          <a:p>
            <a:pPr lvl="1"/>
            <a:r>
              <a:rPr lang="en-US" dirty="0"/>
              <a:t>Variance</a:t>
            </a:r>
          </a:p>
          <a:p>
            <a:pPr lvl="1"/>
            <a:r>
              <a:rPr lang="en-US" dirty="0"/>
              <a:t>Standard Deviation</a:t>
            </a:r>
          </a:p>
          <a:p>
            <a:pPr lvl="1"/>
            <a:r>
              <a:rPr lang="en-US" dirty="0"/>
              <a:t>Modality</a:t>
            </a:r>
          </a:p>
          <a:p>
            <a:pPr lvl="1"/>
            <a:r>
              <a:rPr lang="en-US" dirty="0"/>
              <a:t>Skewness</a:t>
            </a:r>
          </a:p>
          <a:p>
            <a:pPr lvl="1"/>
            <a:r>
              <a:rPr lang="en-US" dirty="0"/>
              <a:t>Kurtosis</a:t>
            </a:r>
          </a:p>
        </p:txBody>
      </p:sp>
      <p:sp>
        <p:nvSpPr>
          <p:cNvPr id="2" name="Title 1">
            <a:extLst>
              <a:ext uri="{FF2B5EF4-FFF2-40B4-BE49-F238E27FC236}">
                <a16:creationId xmlns:a16="http://schemas.microsoft.com/office/drawing/2014/main" id="{6C0637D9-13F1-4D82-AB44-4E1E50A92198}"/>
              </a:ext>
            </a:extLst>
          </p:cNvPr>
          <p:cNvSpPr>
            <a:spLocks noGrp="1"/>
          </p:cNvSpPr>
          <p:nvPr>
            <p:ph type="title"/>
          </p:nvPr>
        </p:nvSpPr>
        <p:spPr/>
        <p:txBody>
          <a:bodyPr/>
          <a:lstStyle/>
          <a:p>
            <a:r>
              <a:rPr lang="en-US" dirty="0"/>
              <a:t>Descriptive Statistical Analysis</a:t>
            </a:r>
          </a:p>
        </p:txBody>
      </p:sp>
    </p:spTree>
    <p:extLst>
      <p:ext uri="{BB962C8B-B14F-4D97-AF65-F5344CB8AC3E}">
        <p14:creationId xmlns:p14="http://schemas.microsoft.com/office/powerpoint/2010/main" val="3379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626F62-4359-468F-B30D-E71EE26C5503}"/>
              </a:ext>
            </a:extLst>
          </p:cNvPr>
          <p:cNvSpPr>
            <a:spLocks noGrp="1"/>
          </p:cNvSpPr>
          <p:nvPr>
            <p:ph type="sldNum" sz="quarter" idx="12"/>
          </p:nvPr>
        </p:nvSpPr>
        <p:spPr/>
        <p:txBody>
          <a:bodyPr/>
          <a:lstStyle/>
          <a:p>
            <a:fld id="{A8160BDD-7155-D744-B749-9730458604AD}" type="slidenum">
              <a:rPr lang="en-US" smtClean="0"/>
              <a:t>23</a:t>
            </a:fld>
            <a:endParaRPr lang="en-US" dirty="0"/>
          </a:p>
        </p:txBody>
      </p:sp>
      <p:sp>
        <p:nvSpPr>
          <p:cNvPr id="4" name="Content Placeholder 3">
            <a:extLst>
              <a:ext uri="{FF2B5EF4-FFF2-40B4-BE49-F238E27FC236}">
                <a16:creationId xmlns:a16="http://schemas.microsoft.com/office/drawing/2014/main" id="{D67D0BF5-AA79-4C7F-BA4C-FC00193A8419}"/>
              </a:ext>
            </a:extLst>
          </p:cNvPr>
          <p:cNvSpPr>
            <a:spLocks noGrp="1"/>
          </p:cNvSpPr>
          <p:nvPr>
            <p:ph idx="1"/>
          </p:nvPr>
        </p:nvSpPr>
        <p:spPr/>
        <p:txBody>
          <a:bodyPr/>
          <a:lstStyle/>
          <a:p>
            <a:r>
              <a:rPr lang="en-US" dirty="0"/>
              <a:t>Measures concerned with what's going on in the middle of the dataset</a:t>
            </a:r>
          </a:p>
          <a:p>
            <a:r>
              <a:rPr lang="en-US" dirty="0"/>
              <a:t>Perfect normal distribution:</a:t>
            </a:r>
          </a:p>
          <a:p>
            <a:pPr lvl="1"/>
            <a:r>
              <a:rPr lang="en-US" dirty="0"/>
              <a:t>Has middle located the same distance from the right and left of the bell-shaped curve</a:t>
            </a:r>
          </a:p>
          <a:p>
            <a:pPr lvl="1"/>
            <a:r>
              <a:rPr lang="en-US" dirty="0"/>
              <a:t>Is not always the case, so it's useful to have various ways to measure center</a:t>
            </a:r>
          </a:p>
          <a:p>
            <a:r>
              <a:rPr lang="en-US" dirty="0"/>
              <a:t>Mean</a:t>
            </a:r>
          </a:p>
          <a:p>
            <a:pPr lvl="1"/>
            <a:r>
              <a:rPr lang="en-US" dirty="0"/>
              <a:t>Simple average of all numbers in the set</a:t>
            </a:r>
          </a:p>
          <a:p>
            <a:pPr lvl="1"/>
            <a:r>
              <a:rPr lang="en-US" dirty="0"/>
              <a:t>Calculated by adding all numbers, then dividing by the total count</a:t>
            </a:r>
          </a:p>
          <a:p>
            <a:pPr lvl="1"/>
            <a:r>
              <a:rPr lang="en-US" dirty="0"/>
              <a:t>Example: Within the set [12, 28, 41, 51, 68], the mean is 40.</a:t>
            </a:r>
          </a:p>
          <a:p>
            <a:r>
              <a:rPr lang="en-US" dirty="0"/>
              <a:t>Median</a:t>
            </a:r>
          </a:p>
          <a:p>
            <a:pPr lvl="1"/>
            <a:r>
              <a:rPr lang="en-US" dirty="0"/>
              <a:t>The number value located in the middle of a sorted set</a:t>
            </a:r>
          </a:p>
          <a:p>
            <a:pPr lvl="1"/>
            <a:r>
              <a:rPr lang="en-US" dirty="0"/>
              <a:t>Example: Within the set [12, 28, 41, 51, 68], the median is 41.</a:t>
            </a:r>
          </a:p>
          <a:p>
            <a:r>
              <a:rPr lang="en-US" dirty="0"/>
              <a:t>Mode</a:t>
            </a:r>
          </a:p>
          <a:p>
            <a:pPr lvl="1"/>
            <a:r>
              <a:rPr lang="en-US" dirty="0"/>
              <a:t>The number that occurs most often within a set of numbers</a:t>
            </a:r>
          </a:p>
          <a:p>
            <a:pPr lvl="1"/>
            <a:r>
              <a:rPr lang="en-US" dirty="0"/>
              <a:t>Example: Within the set [12, 14, 16, 16, 16, 17], the mode is 16.</a:t>
            </a:r>
          </a:p>
        </p:txBody>
      </p:sp>
      <p:sp>
        <p:nvSpPr>
          <p:cNvPr id="2" name="Title 1">
            <a:extLst>
              <a:ext uri="{FF2B5EF4-FFF2-40B4-BE49-F238E27FC236}">
                <a16:creationId xmlns:a16="http://schemas.microsoft.com/office/drawing/2014/main" id="{14855DAC-2629-4114-82FE-E08A1AFD27C2}"/>
              </a:ext>
            </a:extLst>
          </p:cNvPr>
          <p:cNvSpPr>
            <a:spLocks noGrp="1"/>
          </p:cNvSpPr>
          <p:nvPr>
            <p:ph type="title"/>
          </p:nvPr>
        </p:nvSpPr>
        <p:spPr/>
        <p:txBody>
          <a:bodyPr/>
          <a:lstStyle/>
          <a:p>
            <a:r>
              <a:rPr lang="en-US" dirty="0"/>
              <a:t>Central Tendency</a:t>
            </a:r>
          </a:p>
        </p:txBody>
      </p:sp>
    </p:spTree>
    <p:extLst>
      <p:ext uri="{BB962C8B-B14F-4D97-AF65-F5344CB8AC3E}">
        <p14:creationId xmlns:p14="http://schemas.microsoft.com/office/powerpoint/2010/main" val="860434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626F62-4359-468F-B30D-E71EE26C5503}"/>
              </a:ext>
            </a:extLst>
          </p:cNvPr>
          <p:cNvSpPr>
            <a:spLocks noGrp="1"/>
          </p:cNvSpPr>
          <p:nvPr>
            <p:ph type="sldNum" sz="quarter" idx="12"/>
          </p:nvPr>
        </p:nvSpPr>
        <p:spPr/>
        <p:txBody>
          <a:bodyPr/>
          <a:lstStyle/>
          <a:p>
            <a:fld id="{A8160BDD-7155-D744-B749-9730458604AD}" type="slidenum">
              <a:rPr lang="en-US" smtClean="0"/>
              <a:t>24</a:t>
            </a:fld>
            <a:endParaRPr lang="en-US" dirty="0"/>
          </a:p>
        </p:txBody>
      </p:sp>
      <p:sp>
        <p:nvSpPr>
          <p:cNvPr id="2" name="Title 1">
            <a:extLst>
              <a:ext uri="{FF2B5EF4-FFF2-40B4-BE49-F238E27FC236}">
                <a16:creationId xmlns:a16="http://schemas.microsoft.com/office/drawing/2014/main" id="{14855DAC-2629-4114-82FE-E08A1AFD27C2}"/>
              </a:ext>
            </a:extLst>
          </p:cNvPr>
          <p:cNvSpPr>
            <a:spLocks noGrp="1"/>
          </p:cNvSpPr>
          <p:nvPr>
            <p:ph type="title"/>
          </p:nvPr>
        </p:nvSpPr>
        <p:spPr/>
        <p:txBody>
          <a:bodyPr/>
          <a:lstStyle/>
          <a:p>
            <a:r>
              <a:rPr lang="en-US" dirty="0"/>
              <a:t>When to Use Different Measures of Central Tendency</a:t>
            </a:r>
          </a:p>
        </p:txBody>
      </p:sp>
      <p:graphicFrame>
        <p:nvGraphicFramePr>
          <p:cNvPr id="5" name="Group 64">
            <a:extLst>
              <a:ext uri="{FF2B5EF4-FFF2-40B4-BE49-F238E27FC236}">
                <a16:creationId xmlns:a16="http://schemas.microsoft.com/office/drawing/2014/main" id="{9B5CD4F5-6C26-4F07-9436-78D0C23A5CC8}"/>
              </a:ext>
            </a:extLst>
          </p:cNvPr>
          <p:cNvGraphicFramePr>
            <a:graphicFrameLocks noGrp="1"/>
          </p:cNvGraphicFramePr>
          <p:nvPr>
            <p:extLst>
              <p:ext uri="{D42A27DB-BD31-4B8C-83A1-F6EECF244321}">
                <p14:modId xmlns:p14="http://schemas.microsoft.com/office/powerpoint/2010/main" val="1707811978"/>
              </p:ext>
            </p:extLst>
          </p:nvPr>
        </p:nvGraphicFramePr>
        <p:xfrm>
          <a:off x="341925" y="1309687"/>
          <a:ext cx="8473463" cy="2054783"/>
        </p:xfrm>
        <a:graphic>
          <a:graphicData uri="http://schemas.openxmlformats.org/drawingml/2006/table">
            <a:tbl>
              <a:tblPr/>
              <a:tblGrid>
                <a:gridCol w="1962276">
                  <a:extLst>
                    <a:ext uri="{9D8B030D-6E8A-4147-A177-3AD203B41FA5}">
                      <a16:colId xmlns:a16="http://schemas.microsoft.com/office/drawing/2014/main" val="20000"/>
                    </a:ext>
                  </a:extLst>
                </a:gridCol>
                <a:gridCol w="6511187">
                  <a:extLst>
                    <a:ext uri="{9D8B030D-6E8A-4147-A177-3AD203B41FA5}">
                      <a16:colId xmlns:a16="http://schemas.microsoft.com/office/drawing/2014/main" val="20001"/>
                    </a:ext>
                  </a:extLst>
                </a:gridCol>
              </a:tblGrid>
              <a:tr h="45732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Measure</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mn-lt"/>
                          <a:ea typeface="+mn-ea"/>
                          <a:cs typeface="Calibri"/>
                        </a:rPr>
                        <a:t>Most Useful For Describing</a:t>
                      </a:r>
                      <a:endParaRPr kumimoji="0" lang="en-US" sz="1600" b="1" i="0" u="none" strike="noStrike" kern="1200" cap="none" normalizeH="0" baseline="0" dirty="0">
                        <a:ln>
                          <a:noFill/>
                        </a:ln>
                        <a:solidFill>
                          <a:schemeClr val="bg1"/>
                        </a:solidFill>
                        <a:effectLst/>
                        <a:latin typeface="Calibri"/>
                        <a:ea typeface="+mn-ea"/>
                        <a:cs typeface="Calibri"/>
                      </a:endParaRP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098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Calibri"/>
                          <a:ea typeface="+mn-ea"/>
                          <a:cs typeface="Calibri"/>
                        </a:rPr>
                        <a:t>Mean</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Continuous data in a symmetric distribution with no outliers</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1829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Median</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Distributions that are skewed or that have outliers</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4460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Mode</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kern="1200" cap="none" normalizeH="0" baseline="0" dirty="0">
                          <a:ln>
                            <a:noFill/>
                          </a:ln>
                          <a:solidFill>
                            <a:schemeClr val="tx1"/>
                          </a:solidFill>
                          <a:effectLst/>
                          <a:latin typeface="+mn-lt"/>
                          <a:ea typeface="+mn-ea"/>
                          <a:cs typeface="Calibri"/>
                        </a:rPr>
                        <a:t>Qualitative and categorical data—where data values are selected from a limited set such as {"for sale", "sale pending", "sold"} or {"public", "private"}</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109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AAF2DA-8707-4F37-8E40-9B2A9106EF6F}"/>
              </a:ext>
            </a:extLst>
          </p:cNvPr>
          <p:cNvSpPr>
            <a:spLocks noGrp="1"/>
          </p:cNvSpPr>
          <p:nvPr>
            <p:ph type="sldNum" sz="quarter" idx="12"/>
          </p:nvPr>
        </p:nvSpPr>
        <p:spPr/>
        <p:txBody>
          <a:bodyPr/>
          <a:lstStyle/>
          <a:p>
            <a:fld id="{A8160BDD-7155-D744-B749-9730458604AD}" type="slidenum">
              <a:rPr lang="en-US" smtClean="0"/>
              <a:t>25</a:t>
            </a:fld>
            <a:endParaRPr lang="en-US" dirty="0"/>
          </a:p>
        </p:txBody>
      </p:sp>
      <p:sp>
        <p:nvSpPr>
          <p:cNvPr id="4" name="Content Placeholder 3">
            <a:extLst>
              <a:ext uri="{FF2B5EF4-FFF2-40B4-BE49-F238E27FC236}">
                <a16:creationId xmlns:a16="http://schemas.microsoft.com/office/drawing/2014/main" id="{D1F30869-C1A1-4E20-A651-CC6FA276860A}"/>
              </a:ext>
            </a:extLst>
          </p:cNvPr>
          <p:cNvSpPr>
            <a:spLocks noGrp="1"/>
          </p:cNvSpPr>
          <p:nvPr>
            <p:ph idx="1"/>
          </p:nvPr>
        </p:nvSpPr>
        <p:spPr/>
        <p:txBody>
          <a:bodyPr/>
          <a:lstStyle/>
          <a:p>
            <a:r>
              <a:rPr lang="en-US" dirty="0"/>
              <a:t>The extent to which data varies across all values in the dataset</a:t>
            </a:r>
          </a:p>
          <a:p>
            <a:r>
              <a:rPr lang="en-US" dirty="0"/>
              <a:t>Also called dispersion, scatter, or spread</a:t>
            </a:r>
          </a:p>
          <a:p>
            <a:r>
              <a:rPr lang="en-US" dirty="0"/>
              <a:t>Includes whether the distribution is stretched out widely among a range of different values or condensed among a group of very similar values</a:t>
            </a:r>
          </a:p>
          <a:p>
            <a:r>
              <a:rPr lang="en-US" dirty="0"/>
              <a:t>Common measures of statistical dispersion include:</a:t>
            </a:r>
          </a:p>
          <a:p>
            <a:pPr lvl="1"/>
            <a:r>
              <a:rPr lang="en-US" dirty="0"/>
              <a:t>Variance</a:t>
            </a:r>
          </a:p>
          <a:p>
            <a:pPr lvl="1"/>
            <a:r>
              <a:rPr lang="en-US" dirty="0"/>
              <a:t>Standard deviation</a:t>
            </a:r>
          </a:p>
          <a:p>
            <a:pPr lvl="1"/>
            <a:r>
              <a:rPr lang="en-US" dirty="0"/>
              <a:t>Interquartile range</a:t>
            </a:r>
          </a:p>
        </p:txBody>
      </p:sp>
      <p:sp>
        <p:nvSpPr>
          <p:cNvPr id="2" name="Title 1">
            <a:extLst>
              <a:ext uri="{FF2B5EF4-FFF2-40B4-BE49-F238E27FC236}">
                <a16:creationId xmlns:a16="http://schemas.microsoft.com/office/drawing/2014/main" id="{90217238-82E3-4105-90B0-576223757EB6}"/>
              </a:ext>
            </a:extLst>
          </p:cNvPr>
          <p:cNvSpPr>
            <a:spLocks noGrp="1"/>
          </p:cNvSpPr>
          <p:nvPr>
            <p:ph type="title"/>
          </p:nvPr>
        </p:nvSpPr>
        <p:spPr/>
        <p:txBody>
          <a:bodyPr/>
          <a:lstStyle/>
          <a:p>
            <a:r>
              <a:rPr lang="en-US" dirty="0"/>
              <a:t>Variability</a:t>
            </a:r>
          </a:p>
        </p:txBody>
      </p:sp>
    </p:spTree>
    <p:extLst>
      <p:ext uri="{BB962C8B-B14F-4D97-AF65-F5344CB8AC3E}">
        <p14:creationId xmlns:p14="http://schemas.microsoft.com/office/powerpoint/2010/main" val="107766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zoid 20">
            <a:extLst>
              <a:ext uri="{FF2B5EF4-FFF2-40B4-BE49-F238E27FC236}">
                <a16:creationId xmlns:a16="http://schemas.microsoft.com/office/drawing/2014/main" id="{8B97BE3E-3421-4EBE-ABBA-ECB579B225ED}"/>
              </a:ext>
            </a:extLst>
          </p:cNvPr>
          <p:cNvSpPr/>
          <p:nvPr/>
        </p:nvSpPr>
        <p:spPr>
          <a:xfrm>
            <a:off x="4406900" y="4043624"/>
            <a:ext cx="1513938" cy="709592"/>
          </a:xfrm>
          <a:prstGeom prst="trapezoid">
            <a:avLst>
              <a:gd name="adj" fmla="val 47819"/>
            </a:avLst>
          </a:prstGeom>
          <a:solidFill>
            <a:schemeClr val="tx1">
              <a:alpha val="6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127" name="Rectangle 126">
            <a:extLst>
              <a:ext uri="{FF2B5EF4-FFF2-40B4-BE49-F238E27FC236}">
                <a16:creationId xmlns:a16="http://schemas.microsoft.com/office/drawing/2014/main" id="{4E8D8FCC-3F17-4993-A131-0DBF4770CEA3}"/>
              </a:ext>
            </a:extLst>
          </p:cNvPr>
          <p:cNvSpPr/>
          <p:nvPr/>
        </p:nvSpPr>
        <p:spPr>
          <a:xfrm>
            <a:off x="3295199" y="3484577"/>
            <a:ext cx="1376675" cy="519103"/>
          </a:xfrm>
          <a:prstGeom prst="rect">
            <a:avLst/>
          </a:prstGeom>
          <a:solidFill>
            <a:schemeClr val="tx1">
              <a:alpha val="15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2" name="Title 1">
            <a:extLst>
              <a:ext uri="{FF2B5EF4-FFF2-40B4-BE49-F238E27FC236}">
                <a16:creationId xmlns:a16="http://schemas.microsoft.com/office/drawing/2014/main" id="{00B37A9E-7314-4631-A1F7-35CF749C5964}"/>
              </a:ext>
            </a:extLst>
          </p:cNvPr>
          <p:cNvSpPr>
            <a:spLocks noGrp="1"/>
          </p:cNvSpPr>
          <p:nvPr>
            <p:ph type="title"/>
          </p:nvPr>
        </p:nvSpPr>
        <p:spPr/>
        <p:txBody>
          <a:bodyPr/>
          <a:lstStyle/>
          <a:p>
            <a:r>
              <a:rPr lang="en-US" dirty="0"/>
              <a:t>Range Measures</a:t>
            </a:r>
          </a:p>
        </p:txBody>
      </p:sp>
      <p:sp>
        <p:nvSpPr>
          <p:cNvPr id="3" name="Slide Number Placeholder 2">
            <a:extLst>
              <a:ext uri="{FF2B5EF4-FFF2-40B4-BE49-F238E27FC236}">
                <a16:creationId xmlns:a16="http://schemas.microsoft.com/office/drawing/2014/main" id="{78D52CB2-17DD-4D65-B0F1-DFEF2BF8CE9F}"/>
              </a:ext>
            </a:extLst>
          </p:cNvPr>
          <p:cNvSpPr>
            <a:spLocks noGrp="1"/>
          </p:cNvSpPr>
          <p:nvPr>
            <p:ph type="sldNum" sz="quarter" idx="12"/>
          </p:nvPr>
        </p:nvSpPr>
        <p:spPr/>
        <p:txBody>
          <a:bodyPr/>
          <a:lstStyle/>
          <a:p>
            <a:fld id="{A8160BDD-7155-D744-B749-9730458604AD}" type="slidenum">
              <a:rPr lang="en-US" smtClean="0"/>
              <a:t>26</a:t>
            </a:fld>
            <a:endParaRPr lang="en-US" dirty="0"/>
          </a:p>
        </p:txBody>
      </p:sp>
      <p:grpSp>
        <p:nvGrpSpPr>
          <p:cNvPr id="45" name="Group 44">
            <a:extLst>
              <a:ext uri="{FF2B5EF4-FFF2-40B4-BE49-F238E27FC236}">
                <a16:creationId xmlns:a16="http://schemas.microsoft.com/office/drawing/2014/main" id="{BB31720E-2671-4587-B6C8-97AA22B18187}"/>
              </a:ext>
            </a:extLst>
          </p:cNvPr>
          <p:cNvGrpSpPr/>
          <p:nvPr/>
        </p:nvGrpSpPr>
        <p:grpSpPr>
          <a:xfrm>
            <a:off x="3295199" y="1727523"/>
            <a:ext cx="3121180" cy="1765002"/>
            <a:chOff x="1794559" y="1805755"/>
            <a:chExt cx="6259782" cy="2761006"/>
          </a:xfrm>
        </p:grpSpPr>
        <p:sp>
          <p:nvSpPr>
            <p:cNvPr id="57" name="Rectangle 56">
              <a:extLst>
                <a:ext uri="{FF2B5EF4-FFF2-40B4-BE49-F238E27FC236}">
                  <a16:creationId xmlns:a16="http://schemas.microsoft.com/office/drawing/2014/main" id="{434820D2-171F-4730-B249-CBA2A1618010}"/>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3" name="Rectangle 62">
              <a:extLst>
                <a:ext uri="{FF2B5EF4-FFF2-40B4-BE49-F238E27FC236}">
                  <a16:creationId xmlns:a16="http://schemas.microsoft.com/office/drawing/2014/main" id="{8B80BCA6-94F5-495B-9298-9B880E3E8E2D}"/>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6" name="Rectangle 65">
              <a:extLst>
                <a:ext uri="{FF2B5EF4-FFF2-40B4-BE49-F238E27FC236}">
                  <a16:creationId xmlns:a16="http://schemas.microsoft.com/office/drawing/2014/main" id="{B9539FF7-7441-4091-A85E-7AC3A1B36088}"/>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7" name="Rectangle 66">
              <a:extLst>
                <a:ext uri="{FF2B5EF4-FFF2-40B4-BE49-F238E27FC236}">
                  <a16:creationId xmlns:a16="http://schemas.microsoft.com/office/drawing/2014/main" id="{2FB791BE-E33F-4411-BDF0-A1FDC865FB06}"/>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8" name="Rectangle 67">
              <a:extLst>
                <a:ext uri="{FF2B5EF4-FFF2-40B4-BE49-F238E27FC236}">
                  <a16:creationId xmlns:a16="http://schemas.microsoft.com/office/drawing/2014/main" id="{3B279E6F-9631-40CA-A87C-78315A774984}"/>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0" name="Rectangle 69">
              <a:extLst>
                <a:ext uri="{FF2B5EF4-FFF2-40B4-BE49-F238E27FC236}">
                  <a16:creationId xmlns:a16="http://schemas.microsoft.com/office/drawing/2014/main" id="{3275F777-2501-4A55-AB76-DC5F8915D437}"/>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1" name="Rectangle 70">
              <a:extLst>
                <a:ext uri="{FF2B5EF4-FFF2-40B4-BE49-F238E27FC236}">
                  <a16:creationId xmlns:a16="http://schemas.microsoft.com/office/drawing/2014/main" id="{83045903-7369-4620-9034-38D44FEEEC72}"/>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2" name="Rectangle 71">
              <a:extLst>
                <a:ext uri="{FF2B5EF4-FFF2-40B4-BE49-F238E27FC236}">
                  <a16:creationId xmlns:a16="http://schemas.microsoft.com/office/drawing/2014/main" id="{088C1F9E-C813-436F-8F50-3496A9CFCF6D}"/>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3" name="Rectangle 72">
              <a:extLst>
                <a:ext uri="{FF2B5EF4-FFF2-40B4-BE49-F238E27FC236}">
                  <a16:creationId xmlns:a16="http://schemas.microsoft.com/office/drawing/2014/main" id="{AF35427A-8B3C-4EBC-BE73-FE7E6EF4046F}"/>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4" name="Rectangle 73">
              <a:extLst>
                <a:ext uri="{FF2B5EF4-FFF2-40B4-BE49-F238E27FC236}">
                  <a16:creationId xmlns:a16="http://schemas.microsoft.com/office/drawing/2014/main" id="{7BB42D0E-17B4-4F3B-B642-F5E0B6251BDE}"/>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8" name="Group 7">
            <a:extLst>
              <a:ext uri="{FF2B5EF4-FFF2-40B4-BE49-F238E27FC236}">
                <a16:creationId xmlns:a16="http://schemas.microsoft.com/office/drawing/2014/main" id="{7C3227BC-EBC4-4535-8A20-57752D6E8E61}"/>
              </a:ext>
            </a:extLst>
          </p:cNvPr>
          <p:cNvGrpSpPr/>
          <p:nvPr/>
        </p:nvGrpSpPr>
        <p:grpSpPr>
          <a:xfrm>
            <a:off x="3295199" y="2075512"/>
            <a:ext cx="2825640" cy="1417012"/>
            <a:chOff x="3244399" y="2279972"/>
            <a:chExt cx="2825640" cy="1417012"/>
          </a:xfrm>
        </p:grpSpPr>
        <p:sp>
          <p:nvSpPr>
            <p:cNvPr id="79" name="Rectangle 78">
              <a:extLst>
                <a:ext uri="{FF2B5EF4-FFF2-40B4-BE49-F238E27FC236}">
                  <a16:creationId xmlns:a16="http://schemas.microsoft.com/office/drawing/2014/main" id="{4D7E00EA-CFFA-42CD-86FC-1ECB1EE9E71F}"/>
                </a:ext>
              </a:extLst>
            </p:cNvPr>
            <p:cNvSpPr/>
            <p:nvPr/>
          </p:nvSpPr>
          <p:spPr>
            <a:xfrm flipH="1">
              <a:off x="5904289" y="3338140"/>
              <a:ext cx="165750" cy="358844"/>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0" name="Rectangle 79">
              <a:extLst>
                <a:ext uri="{FF2B5EF4-FFF2-40B4-BE49-F238E27FC236}">
                  <a16:creationId xmlns:a16="http://schemas.microsoft.com/office/drawing/2014/main" id="{B5497DE9-A255-4A36-AF78-57D33250C656}"/>
                </a:ext>
              </a:extLst>
            </p:cNvPr>
            <p:cNvSpPr/>
            <p:nvPr/>
          </p:nvSpPr>
          <p:spPr>
            <a:xfrm flipH="1">
              <a:off x="5608743" y="2806559"/>
              <a:ext cx="165750" cy="885037"/>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1" name="Rectangle 80">
              <a:extLst>
                <a:ext uri="{FF2B5EF4-FFF2-40B4-BE49-F238E27FC236}">
                  <a16:creationId xmlns:a16="http://schemas.microsoft.com/office/drawing/2014/main" id="{FEA0DBC4-2402-4449-9702-B4F72149767F}"/>
                </a:ext>
              </a:extLst>
            </p:cNvPr>
            <p:cNvSpPr/>
            <p:nvPr/>
          </p:nvSpPr>
          <p:spPr>
            <a:xfrm flipH="1">
              <a:off x="5313200" y="2279972"/>
              <a:ext cx="165750" cy="1411624"/>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2" name="Rectangle 81">
              <a:extLst>
                <a:ext uri="{FF2B5EF4-FFF2-40B4-BE49-F238E27FC236}">
                  <a16:creationId xmlns:a16="http://schemas.microsoft.com/office/drawing/2014/main" id="{E3D485C9-9C9E-4BAC-81B3-01EF2C90086F}"/>
                </a:ext>
              </a:extLst>
            </p:cNvPr>
            <p:cNvSpPr/>
            <p:nvPr/>
          </p:nvSpPr>
          <p:spPr>
            <a:xfrm flipH="1">
              <a:off x="5017657" y="2806559"/>
              <a:ext cx="165750" cy="885036"/>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3" name="Rectangle 82">
              <a:extLst>
                <a:ext uri="{FF2B5EF4-FFF2-40B4-BE49-F238E27FC236}">
                  <a16:creationId xmlns:a16="http://schemas.microsoft.com/office/drawing/2014/main" id="{9F9523BB-0F37-494D-88F0-C447BA8736BB}"/>
                </a:ext>
              </a:extLst>
            </p:cNvPr>
            <p:cNvSpPr/>
            <p:nvPr/>
          </p:nvSpPr>
          <p:spPr>
            <a:xfrm flipH="1">
              <a:off x="4722114" y="3160107"/>
              <a:ext cx="165750" cy="531488"/>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4" name="Rectangle 83">
              <a:extLst>
                <a:ext uri="{FF2B5EF4-FFF2-40B4-BE49-F238E27FC236}">
                  <a16:creationId xmlns:a16="http://schemas.microsoft.com/office/drawing/2014/main" id="{DC21BDC8-6E0F-4221-9D19-0C775A4F9383}"/>
                </a:ext>
              </a:extLst>
            </p:cNvPr>
            <p:cNvSpPr/>
            <p:nvPr/>
          </p:nvSpPr>
          <p:spPr>
            <a:xfrm flipH="1">
              <a:off x="4426571" y="3268335"/>
              <a:ext cx="165750" cy="423260"/>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5" name="Rectangle 84">
              <a:extLst>
                <a:ext uri="{FF2B5EF4-FFF2-40B4-BE49-F238E27FC236}">
                  <a16:creationId xmlns:a16="http://schemas.microsoft.com/office/drawing/2014/main" id="{662DCF0E-7B7C-490F-8136-1B79260DD5DF}"/>
                </a:ext>
              </a:extLst>
            </p:cNvPr>
            <p:cNvSpPr/>
            <p:nvPr/>
          </p:nvSpPr>
          <p:spPr>
            <a:xfrm flipH="1">
              <a:off x="4131028" y="3338139"/>
              <a:ext cx="165750" cy="353455"/>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6" name="Rectangle 85">
              <a:extLst>
                <a:ext uri="{FF2B5EF4-FFF2-40B4-BE49-F238E27FC236}">
                  <a16:creationId xmlns:a16="http://schemas.microsoft.com/office/drawing/2014/main" id="{12EDB3D3-A7C4-4AE1-8FEA-E79F84E61670}"/>
                </a:ext>
              </a:extLst>
            </p:cNvPr>
            <p:cNvSpPr/>
            <p:nvPr/>
          </p:nvSpPr>
          <p:spPr>
            <a:xfrm flipH="1">
              <a:off x="3835485" y="3449109"/>
              <a:ext cx="165750" cy="242486"/>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7" name="Rectangle 86">
              <a:extLst>
                <a:ext uri="{FF2B5EF4-FFF2-40B4-BE49-F238E27FC236}">
                  <a16:creationId xmlns:a16="http://schemas.microsoft.com/office/drawing/2014/main" id="{0F41D5DE-13A3-431A-9C13-E055CA2E9849}"/>
                </a:ext>
              </a:extLst>
            </p:cNvPr>
            <p:cNvSpPr/>
            <p:nvPr/>
          </p:nvSpPr>
          <p:spPr>
            <a:xfrm flipH="1">
              <a:off x="3539942" y="3560253"/>
              <a:ext cx="165750" cy="128785"/>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8" name="Rectangle 87">
              <a:extLst>
                <a:ext uri="{FF2B5EF4-FFF2-40B4-BE49-F238E27FC236}">
                  <a16:creationId xmlns:a16="http://schemas.microsoft.com/office/drawing/2014/main" id="{E203FA9E-6989-46AC-982A-689449154DC2}"/>
                </a:ext>
              </a:extLst>
            </p:cNvPr>
            <p:cNvSpPr/>
            <p:nvPr/>
          </p:nvSpPr>
          <p:spPr>
            <a:xfrm flipH="1">
              <a:off x="3244399" y="3630284"/>
              <a:ext cx="165750" cy="58753"/>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108" name="Rectangle 107">
            <a:extLst>
              <a:ext uri="{FF2B5EF4-FFF2-40B4-BE49-F238E27FC236}">
                <a16:creationId xmlns:a16="http://schemas.microsoft.com/office/drawing/2014/main" id="{587793DB-2F4A-46A4-AC7D-2BD06C68BBAB}"/>
              </a:ext>
            </a:extLst>
          </p:cNvPr>
          <p:cNvSpPr/>
          <p:nvPr/>
        </p:nvSpPr>
        <p:spPr>
          <a:xfrm flipH="1">
            <a:off x="6250629" y="3307694"/>
            <a:ext cx="165750" cy="179441"/>
          </a:xfrm>
          <a:prstGeom prst="rect">
            <a:avLst/>
          </a:prstGeom>
          <a:solidFill>
            <a:srgbClr val="009DDC">
              <a:alpha val="50000"/>
            </a:srgb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4" name="Text Box 307">
            <a:extLst>
              <a:ext uri="{FF2B5EF4-FFF2-40B4-BE49-F238E27FC236}">
                <a16:creationId xmlns:a16="http://schemas.microsoft.com/office/drawing/2014/main" id="{8FFE34FD-C20E-4BDD-A8E5-1648C769E6A4}"/>
              </a:ext>
            </a:extLst>
          </p:cNvPr>
          <p:cNvSpPr txBox="1">
            <a:spLocks noChangeArrowheads="1"/>
          </p:cNvSpPr>
          <p:nvPr/>
        </p:nvSpPr>
        <p:spPr bwMode="auto">
          <a:xfrm>
            <a:off x="3626799" y="3641749"/>
            <a:ext cx="62229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Q1</a:t>
            </a:r>
          </a:p>
        </p:txBody>
      </p:sp>
      <p:sp>
        <p:nvSpPr>
          <p:cNvPr id="119" name="Text Box 307">
            <a:extLst>
              <a:ext uri="{FF2B5EF4-FFF2-40B4-BE49-F238E27FC236}">
                <a16:creationId xmlns:a16="http://schemas.microsoft.com/office/drawing/2014/main" id="{C59FB115-5824-4FF5-BDE2-C91D978CF4F3}"/>
              </a:ext>
            </a:extLst>
          </p:cNvPr>
          <p:cNvSpPr txBox="1">
            <a:spLocks noChangeArrowheads="1"/>
          </p:cNvSpPr>
          <p:nvPr/>
        </p:nvSpPr>
        <p:spPr bwMode="auto">
          <a:xfrm>
            <a:off x="4691689" y="3641749"/>
            <a:ext cx="62229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Q2</a:t>
            </a:r>
          </a:p>
        </p:txBody>
      </p:sp>
      <p:sp>
        <p:nvSpPr>
          <p:cNvPr id="120" name="Text Box 307">
            <a:extLst>
              <a:ext uri="{FF2B5EF4-FFF2-40B4-BE49-F238E27FC236}">
                <a16:creationId xmlns:a16="http://schemas.microsoft.com/office/drawing/2014/main" id="{807753DA-646E-44C9-B5DC-2F25ADB7525C}"/>
              </a:ext>
            </a:extLst>
          </p:cNvPr>
          <p:cNvSpPr txBox="1">
            <a:spLocks noChangeArrowheads="1"/>
          </p:cNvSpPr>
          <p:nvPr/>
        </p:nvSpPr>
        <p:spPr bwMode="auto">
          <a:xfrm>
            <a:off x="5140621" y="3641749"/>
            <a:ext cx="62229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Q3</a:t>
            </a:r>
          </a:p>
        </p:txBody>
      </p:sp>
      <p:sp>
        <p:nvSpPr>
          <p:cNvPr id="121" name="Text Box 307">
            <a:extLst>
              <a:ext uri="{FF2B5EF4-FFF2-40B4-BE49-F238E27FC236}">
                <a16:creationId xmlns:a16="http://schemas.microsoft.com/office/drawing/2014/main" id="{FD6E289C-61D3-4838-98FA-5A0C2A545518}"/>
              </a:ext>
            </a:extLst>
          </p:cNvPr>
          <p:cNvSpPr txBox="1">
            <a:spLocks noChangeArrowheads="1"/>
          </p:cNvSpPr>
          <p:nvPr/>
        </p:nvSpPr>
        <p:spPr bwMode="auto">
          <a:xfrm>
            <a:off x="5726811" y="3641749"/>
            <a:ext cx="62229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Q4</a:t>
            </a:r>
          </a:p>
        </p:txBody>
      </p:sp>
      <p:sp>
        <p:nvSpPr>
          <p:cNvPr id="123" name="Text Box 307">
            <a:extLst>
              <a:ext uri="{FF2B5EF4-FFF2-40B4-BE49-F238E27FC236}">
                <a16:creationId xmlns:a16="http://schemas.microsoft.com/office/drawing/2014/main" id="{0EF3A1C9-42B3-4B28-9F00-DABE4CE7F6A2}"/>
              </a:ext>
            </a:extLst>
          </p:cNvPr>
          <p:cNvSpPr txBox="1">
            <a:spLocks noChangeArrowheads="1"/>
          </p:cNvSpPr>
          <p:nvPr/>
        </p:nvSpPr>
        <p:spPr bwMode="auto">
          <a:xfrm>
            <a:off x="1479996" y="3397414"/>
            <a:ext cx="1724025" cy="692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25% of the data values occur within each quartile</a:t>
            </a:r>
          </a:p>
        </p:txBody>
      </p:sp>
      <p:cxnSp>
        <p:nvCxnSpPr>
          <p:cNvPr id="12" name="Straight Connector 11">
            <a:extLst>
              <a:ext uri="{FF2B5EF4-FFF2-40B4-BE49-F238E27FC236}">
                <a16:creationId xmlns:a16="http://schemas.microsoft.com/office/drawing/2014/main" id="{244A9161-DDC4-477B-8188-81FEADFF3C06}"/>
              </a:ext>
            </a:extLst>
          </p:cNvPr>
          <p:cNvCxnSpPr>
            <a:cxnSpLocks/>
          </p:cNvCxnSpPr>
          <p:nvPr/>
        </p:nvCxnSpPr>
        <p:spPr>
          <a:xfrm flipV="1">
            <a:off x="5298111" y="1727523"/>
            <a:ext cx="0" cy="1676560"/>
          </a:xfrm>
          <a:prstGeom prst="line">
            <a:avLst/>
          </a:prstGeom>
          <a:ln w="19050" cap="rnd">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24" name="Text Box 307">
            <a:extLst>
              <a:ext uri="{FF2B5EF4-FFF2-40B4-BE49-F238E27FC236}">
                <a16:creationId xmlns:a16="http://schemas.microsoft.com/office/drawing/2014/main" id="{A45AAD4A-641C-4BED-AE84-A47457009DD2}"/>
              </a:ext>
            </a:extLst>
          </p:cNvPr>
          <p:cNvSpPr txBox="1">
            <a:spLocks noChangeArrowheads="1"/>
          </p:cNvSpPr>
          <p:nvPr/>
        </p:nvSpPr>
        <p:spPr bwMode="auto">
          <a:xfrm>
            <a:off x="4931778" y="1450566"/>
            <a:ext cx="720879"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Median</a:t>
            </a:r>
          </a:p>
        </p:txBody>
      </p:sp>
      <p:sp>
        <p:nvSpPr>
          <p:cNvPr id="13" name="Rectangle 12">
            <a:extLst>
              <a:ext uri="{FF2B5EF4-FFF2-40B4-BE49-F238E27FC236}">
                <a16:creationId xmlns:a16="http://schemas.microsoft.com/office/drawing/2014/main" id="{F894C044-642D-461F-9139-16F2D2D169A3}"/>
              </a:ext>
            </a:extLst>
          </p:cNvPr>
          <p:cNvSpPr/>
          <p:nvPr/>
        </p:nvSpPr>
        <p:spPr>
          <a:xfrm>
            <a:off x="5619417" y="3484577"/>
            <a:ext cx="796950" cy="519103"/>
          </a:xfrm>
          <a:prstGeom prst="rect">
            <a:avLst/>
          </a:prstGeom>
          <a:solidFill>
            <a:schemeClr val="tx1">
              <a:alpha val="15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125" name="Rectangle 124">
            <a:extLst>
              <a:ext uri="{FF2B5EF4-FFF2-40B4-BE49-F238E27FC236}">
                <a16:creationId xmlns:a16="http://schemas.microsoft.com/office/drawing/2014/main" id="{73CE00C7-F5F6-4C84-9E6A-5DA54DBDF435}"/>
              </a:ext>
            </a:extLst>
          </p:cNvPr>
          <p:cNvSpPr/>
          <p:nvPr/>
        </p:nvSpPr>
        <p:spPr>
          <a:xfrm>
            <a:off x="5324348" y="3484577"/>
            <a:ext cx="255416" cy="519103"/>
          </a:xfrm>
          <a:prstGeom prst="rect">
            <a:avLst/>
          </a:prstGeom>
          <a:solidFill>
            <a:schemeClr val="tx1">
              <a:alpha val="15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126" name="Rectangle 125">
            <a:extLst>
              <a:ext uri="{FF2B5EF4-FFF2-40B4-BE49-F238E27FC236}">
                <a16:creationId xmlns:a16="http://schemas.microsoft.com/office/drawing/2014/main" id="{27A54D59-9D25-4003-ABCA-C67589BE0FCC}"/>
              </a:ext>
            </a:extLst>
          </p:cNvPr>
          <p:cNvSpPr/>
          <p:nvPr/>
        </p:nvSpPr>
        <p:spPr>
          <a:xfrm>
            <a:off x="4733262" y="3484577"/>
            <a:ext cx="536132" cy="519103"/>
          </a:xfrm>
          <a:prstGeom prst="rect">
            <a:avLst/>
          </a:prstGeom>
          <a:solidFill>
            <a:schemeClr val="tx1">
              <a:alpha val="15000"/>
            </a:schemeClr>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128" name="AutoShape 303">
            <a:extLst>
              <a:ext uri="{FF2B5EF4-FFF2-40B4-BE49-F238E27FC236}">
                <a16:creationId xmlns:a16="http://schemas.microsoft.com/office/drawing/2014/main" id="{3A405284-FE45-46E9-ADC2-01FE9D0805A8}"/>
              </a:ext>
            </a:extLst>
          </p:cNvPr>
          <p:cNvSpPr>
            <a:spLocks/>
          </p:cNvSpPr>
          <p:nvPr/>
        </p:nvSpPr>
        <p:spPr bwMode="auto">
          <a:xfrm flipH="1">
            <a:off x="3056669" y="3492525"/>
            <a:ext cx="174625" cy="511156"/>
          </a:xfrm>
          <a:prstGeom prst="rightBrace">
            <a:avLst>
              <a:gd name="adj1" fmla="val 39599"/>
              <a:gd name="adj2" fmla="val 50000"/>
            </a:avLst>
          </a:prstGeom>
          <a:noFill/>
          <a:ln w="1905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Text Box 307">
            <a:extLst>
              <a:ext uri="{FF2B5EF4-FFF2-40B4-BE49-F238E27FC236}">
                <a16:creationId xmlns:a16="http://schemas.microsoft.com/office/drawing/2014/main" id="{9A172FC0-6196-463E-883C-FD9DBE946A1A}"/>
              </a:ext>
            </a:extLst>
          </p:cNvPr>
          <p:cNvSpPr txBox="1">
            <a:spLocks noChangeArrowheads="1"/>
          </p:cNvSpPr>
          <p:nvPr/>
        </p:nvSpPr>
        <p:spPr bwMode="auto">
          <a:xfrm>
            <a:off x="4347578" y="5132254"/>
            <a:ext cx="1724025"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The middle 50% of data values</a:t>
            </a:r>
          </a:p>
        </p:txBody>
      </p:sp>
      <p:sp>
        <p:nvSpPr>
          <p:cNvPr id="132" name="Rounded Rectangle 143">
            <a:extLst>
              <a:ext uri="{FF2B5EF4-FFF2-40B4-BE49-F238E27FC236}">
                <a16:creationId xmlns:a16="http://schemas.microsoft.com/office/drawing/2014/main" id="{E36CF9C0-E38F-4659-91B8-64F1C6EC4007}"/>
              </a:ext>
            </a:extLst>
          </p:cNvPr>
          <p:cNvSpPr/>
          <p:nvPr/>
        </p:nvSpPr>
        <p:spPr>
          <a:xfrm>
            <a:off x="4313807" y="4805416"/>
            <a:ext cx="172402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Interquartile Range</a:t>
            </a:r>
          </a:p>
        </p:txBody>
      </p:sp>
    </p:spTree>
    <p:extLst>
      <p:ext uri="{BB962C8B-B14F-4D97-AF65-F5344CB8AC3E}">
        <p14:creationId xmlns:p14="http://schemas.microsoft.com/office/powerpoint/2010/main" val="90597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137">
            <a:extLst>
              <a:ext uri="{FF2B5EF4-FFF2-40B4-BE49-F238E27FC236}">
                <a16:creationId xmlns:a16="http://schemas.microsoft.com/office/drawing/2014/main" id="{D9F6811D-B589-4E63-8A04-7F3435CA734E}"/>
              </a:ext>
            </a:extLst>
          </p:cNvPr>
          <p:cNvSpPr/>
          <p:nvPr/>
        </p:nvSpPr>
        <p:spPr>
          <a:xfrm>
            <a:off x="270706" y="1146749"/>
            <a:ext cx="4246276" cy="2464166"/>
          </a:xfrm>
          <a:prstGeom prst="roundRect">
            <a:avLst>
              <a:gd name="adj" fmla="val 5565"/>
            </a:avLst>
          </a:prstGeom>
          <a:solidFill>
            <a:schemeClr val="tx1">
              <a:alpha val="7000"/>
            </a:schemeClr>
          </a:soli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sp>
        <p:nvSpPr>
          <p:cNvPr id="136" name="Rectangle: Rounded Corners 135">
            <a:extLst>
              <a:ext uri="{FF2B5EF4-FFF2-40B4-BE49-F238E27FC236}">
                <a16:creationId xmlns:a16="http://schemas.microsoft.com/office/drawing/2014/main" id="{15E13C02-51CE-4DE9-9AB8-E518DACA3B4D}"/>
              </a:ext>
            </a:extLst>
          </p:cNvPr>
          <p:cNvSpPr/>
          <p:nvPr/>
        </p:nvSpPr>
        <p:spPr>
          <a:xfrm>
            <a:off x="4721191" y="1146749"/>
            <a:ext cx="4246276" cy="2464166"/>
          </a:xfrm>
          <a:prstGeom prst="roundRect">
            <a:avLst>
              <a:gd name="adj" fmla="val 5565"/>
            </a:avLst>
          </a:prstGeom>
          <a:solidFill>
            <a:schemeClr val="tx1">
              <a:alpha val="7000"/>
            </a:schemeClr>
          </a:solidFill>
          <a:ln w="28575" cap="flat" cmpd="sng" algn="ctr">
            <a:noFill/>
            <a:prstDash val="solid"/>
          </a:ln>
          <a:effectLst/>
        </p:spPr>
        <p:txBody>
          <a:bodyPr rtlCol="0" anchor="ctr"/>
          <a:lstStyle/>
          <a:p>
            <a:pPr algn="ctr" defTabSz="914400"/>
            <a:endParaRPr lang="en-US" sz="1100" kern="0" dirty="0">
              <a:solidFill>
                <a:srgbClr val="FF0000"/>
              </a:solidFill>
              <a:latin typeface="Arial"/>
            </a:endParaRPr>
          </a:p>
        </p:txBody>
      </p:sp>
      <p:sp>
        <p:nvSpPr>
          <p:cNvPr id="3" name="Slide Number Placeholder 2">
            <a:extLst>
              <a:ext uri="{FF2B5EF4-FFF2-40B4-BE49-F238E27FC236}">
                <a16:creationId xmlns:a16="http://schemas.microsoft.com/office/drawing/2014/main" id="{C66EB3EF-DE95-405C-9FCD-1BE3B2357BF2}"/>
              </a:ext>
            </a:extLst>
          </p:cNvPr>
          <p:cNvSpPr>
            <a:spLocks noGrp="1"/>
          </p:cNvSpPr>
          <p:nvPr>
            <p:ph type="sldNum" sz="quarter" idx="12"/>
          </p:nvPr>
        </p:nvSpPr>
        <p:spPr/>
        <p:txBody>
          <a:bodyPr/>
          <a:lstStyle/>
          <a:p>
            <a:fld id="{A8160BDD-7155-D744-B749-9730458604AD}" type="slidenum">
              <a:rPr lang="en-US" smtClean="0"/>
              <a:t>27</a:t>
            </a:fld>
            <a:endParaRPr lang="en-US" dirty="0"/>
          </a:p>
        </p:txBody>
      </p:sp>
      <p:sp>
        <p:nvSpPr>
          <p:cNvPr id="4" name="Content Placeholder 3">
            <a:extLst>
              <a:ext uri="{FF2B5EF4-FFF2-40B4-BE49-F238E27FC236}">
                <a16:creationId xmlns:a16="http://schemas.microsoft.com/office/drawing/2014/main" id="{B6AC2BD0-FDDD-4C70-BEAD-BC5707CD3DA5}"/>
              </a:ext>
            </a:extLst>
          </p:cNvPr>
          <p:cNvSpPr>
            <a:spLocks noGrp="1"/>
          </p:cNvSpPr>
          <p:nvPr>
            <p:ph idx="1"/>
          </p:nvPr>
        </p:nvSpPr>
        <p:spPr>
          <a:xfrm>
            <a:off x="341925" y="3749334"/>
            <a:ext cx="8460150" cy="2659404"/>
          </a:xfrm>
        </p:spPr>
        <p:txBody>
          <a:bodyPr/>
          <a:lstStyle/>
          <a:p>
            <a:r>
              <a:rPr lang="en-US" dirty="0"/>
              <a:t>You might need to compare the variability of datasets containing different numbers of samples or datasets with a different central tendency. </a:t>
            </a:r>
          </a:p>
          <a:p>
            <a:r>
              <a:rPr lang="en-US" dirty="0"/>
              <a:t>To be most useful, then, a measure of variability:</a:t>
            </a:r>
          </a:p>
          <a:p>
            <a:pPr lvl="1"/>
            <a:r>
              <a:rPr lang="en-US" dirty="0"/>
              <a:t>Should represent the amount of variability (dispersion, scatter, or spread) in the data</a:t>
            </a:r>
          </a:p>
          <a:p>
            <a:pPr lvl="1"/>
            <a:r>
              <a:rPr lang="en-US" dirty="0"/>
              <a:t>Should not represent:</a:t>
            </a:r>
          </a:p>
          <a:p>
            <a:pPr lvl="2"/>
            <a:r>
              <a:rPr lang="en-US" dirty="0"/>
              <a:t>The number of samples in the data</a:t>
            </a:r>
          </a:p>
          <a:p>
            <a:pPr lvl="2"/>
            <a:r>
              <a:rPr lang="en-US" dirty="0"/>
              <a:t>The central tendency of the data</a:t>
            </a:r>
          </a:p>
          <a:p>
            <a:r>
              <a:rPr lang="en-US" dirty="0"/>
              <a:t>Both variance and standard deviation (which is based on variance) meet these requirements.</a:t>
            </a:r>
          </a:p>
        </p:txBody>
      </p:sp>
      <p:sp>
        <p:nvSpPr>
          <p:cNvPr id="2" name="Title 1">
            <a:extLst>
              <a:ext uri="{FF2B5EF4-FFF2-40B4-BE49-F238E27FC236}">
                <a16:creationId xmlns:a16="http://schemas.microsoft.com/office/drawing/2014/main" id="{E9A226C9-BD60-44B0-9E4E-9CFFED87C254}"/>
              </a:ext>
            </a:extLst>
          </p:cNvPr>
          <p:cNvSpPr>
            <a:spLocks noGrp="1"/>
          </p:cNvSpPr>
          <p:nvPr>
            <p:ph type="title"/>
          </p:nvPr>
        </p:nvSpPr>
        <p:spPr/>
        <p:txBody>
          <a:bodyPr/>
          <a:lstStyle/>
          <a:p>
            <a:r>
              <a:rPr lang="en-US" dirty="0"/>
              <a:t>Variance and Standard Deviation</a:t>
            </a:r>
          </a:p>
        </p:txBody>
      </p:sp>
      <p:grpSp>
        <p:nvGrpSpPr>
          <p:cNvPr id="41" name="Group 40">
            <a:extLst>
              <a:ext uri="{FF2B5EF4-FFF2-40B4-BE49-F238E27FC236}">
                <a16:creationId xmlns:a16="http://schemas.microsoft.com/office/drawing/2014/main" id="{6EB88021-AC61-440D-8C2B-BF22606B4831}"/>
              </a:ext>
            </a:extLst>
          </p:cNvPr>
          <p:cNvGrpSpPr/>
          <p:nvPr/>
        </p:nvGrpSpPr>
        <p:grpSpPr>
          <a:xfrm>
            <a:off x="1432199" y="2063765"/>
            <a:ext cx="1818728" cy="1166617"/>
            <a:chOff x="595860" y="1902619"/>
            <a:chExt cx="1818728" cy="1166617"/>
          </a:xfrm>
        </p:grpSpPr>
        <p:sp>
          <p:nvSpPr>
            <p:cNvPr id="9" name="Rectangle 8">
              <a:extLst>
                <a:ext uri="{FF2B5EF4-FFF2-40B4-BE49-F238E27FC236}">
                  <a16:creationId xmlns:a16="http://schemas.microsoft.com/office/drawing/2014/main" id="{77DCC308-C0DF-4510-B5A7-F543840B2222}"/>
                </a:ext>
              </a:extLst>
            </p:cNvPr>
            <p:cNvSpPr/>
            <p:nvPr/>
          </p:nvSpPr>
          <p:spPr>
            <a:xfrm>
              <a:off x="595860" y="3009900"/>
              <a:ext cx="129909" cy="5933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4" name="Rectangle 13">
              <a:extLst>
                <a:ext uri="{FF2B5EF4-FFF2-40B4-BE49-F238E27FC236}">
                  <a16:creationId xmlns:a16="http://schemas.microsoft.com/office/drawing/2014/main" id="{172DCEB6-8C8F-4AFB-A42F-A026775242AE}"/>
                </a:ext>
              </a:extLst>
            </p:cNvPr>
            <p:cNvSpPr/>
            <p:nvPr/>
          </p:nvSpPr>
          <p:spPr>
            <a:xfrm>
              <a:off x="725769" y="2876550"/>
              <a:ext cx="129909" cy="19268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5" name="Rectangle 14">
              <a:extLst>
                <a:ext uri="{FF2B5EF4-FFF2-40B4-BE49-F238E27FC236}">
                  <a16:creationId xmlns:a16="http://schemas.microsoft.com/office/drawing/2014/main" id="{5284F066-7B52-47FC-87EF-D2ED004772CA}"/>
                </a:ext>
              </a:extLst>
            </p:cNvPr>
            <p:cNvSpPr/>
            <p:nvPr/>
          </p:nvSpPr>
          <p:spPr>
            <a:xfrm>
              <a:off x="855678" y="2621756"/>
              <a:ext cx="129909" cy="447480"/>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20" name="Rectangle 19">
              <a:extLst>
                <a:ext uri="{FF2B5EF4-FFF2-40B4-BE49-F238E27FC236}">
                  <a16:creationId xmlns:a16="http://schemas.microsoft.com/office/drawing/2014/main" id="{F2E57F00-A5E8-44DD-990A-09F6435B1E99}"/>
                </a:ext>
              </a:extLst>
            </p:cNvPr>
            <p:cNvSpPr/>
            <p:nvPr/>
          </p:nvSpPr>
          <p:spPr>
            <a:xfrm>
              <a:off x="985587" y="2424113"/>
              <a:ext cx="129909" cy="64512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26" name="Rectangle 25">
              <a:extLst>
                <a:ext uri="{FF2B5EF4-FFF2-40B4-BE49-F238E27FC236}">
                  <a16:creationId xmlns:a16="http://schemas.microsoft.com/office/drawing/2014/main" id="{387365C6-46A2-4B70-83DC-2D62EAD523B2}"/>
                </a:ext>
              </a:extLst>
            </p:cNvPr>
            <p:cNvSpPr/>
            <p:nvPr/>
          </p:nvSpPr>
          <p:spPr>
            <a:xfrm>
              <a:off x="1115497" y="2164556"/>
              <a:ext cx="129909" cy="904680"/>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27" name="Rectangle 26">
              <a:extLst>
                <a:ext uri="{FF2B5EF4-FFF2-40B4-BE49-F238E27FC236}">
                  <a16:creationId xmlns:a16="http://schemas.microsoft.com/office/drawing/2014/main" id="{6798FB32-38F4-488C-9E01-8DDFB6CB54C5}"/>
                </a:ext>
              </a:extLst>
            </p:cNvPr>
            <p:cNvSpPr/>
            <p:nvPr/>
          </p:nvSpPr>
          <p:spPr>
            <a:xfrm>
              <a:off x="1245406" y="2100263"/>
              <a:ext cx="129909" cy="96897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28" name="Rectangle 27">
              <a:extLst>
                <a:ext uri="{FF2B5EF4-FFF2-40B4-BE49-F238E27FC236}">
                  <a16:creationId xmlns:a16="http://schemas.microsoft.com/office/drawing/2014/main" id="{4338A0A7-ABBC-46B2-BA7D-1138A693F58B}"/>
                </a:ext>
              </a:extLst>
            </p:cNvPr>
            <p:cNvSpPr/>
            <p:nvPr/>
          </p:nvSpPr>
          <p:spPr>
            <a:xfrm>
              <a:off x="1375315" y="1902619"/>
              <a:ext cx="129909" cy="1166617"/>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29" name="Rectangle 28">
              <a:extLst>
                <a:ext uri="{FF2B5EF4-FFF2-40B4-BE49-F238E27FC236}">
                  <a16:creationId xmlns:a16="http://schemas.microsoft.com/office/drawing/2014/main" id="{509F8821-70E4-4CB5-96EC-5D36933A73B6}"/>
                </a:ext>
              </a:extLst>
            </p:cNvPr>
            <p:cNvSpPr/>
            <p:nvPr/>
          </p:nvSpPr>
          <p:spPr>
            <a:xfrm>
              <a:off x="1505224" y="1966913"/>
              <a:ext cx="129909" cy="110232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0" name="Rectangle 29">
              <a:extLst>
                <a:ext uri="{FF2B5EF4-FFF2-40B4-BE49-F238E27FC236}">
                  <a16:creationId xmlns:a16="http://schemas.microsoft.com/office/drawing/2014/main" id="{70C2DA57-1341-4373-8FF7-320531202AB3}"/>
                </a:ext>
              </a:extLst>
            </p:cNvPr>
            <p:cNvSpPr/>
            <p:nvPr/>
          </p:nvSpPr>
          <p:spPr>
            <a:xfrm>
              <a:off x="1635133" y="2035969"/>
              <a:ext cx="129909" cy="1033267"/>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1" name="Rectangle 30">
              <a:extLst>
                <a:ext uri="{FF2B5EF4-FFF2-40B4-BE49-F238E27FC236}">
                  <a16:creationId xmlns:a16="http://schemas.microsoft.com/office/drawing/2014/main" id="{1C18BDAA-564F-480B-B3BF-6B0AFBC07015}"/>
                </a:ext>
              </a:extLst>
            </p:cNvPr>
            <p:cNvSpPr/>
            <p:nvPr/>
          </p:nvSpPr>
          <p:spPr>
            <a:xfrm>
              <a:off x="1765042" y="2231231"/>
              <a:ext cx="129909" cy="838005"/>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2" name="Rectangle 31">
              <a:extLst>
                <a:ext uri="{FF2B5EF4-FFF2-40B4-BE49-F238E27FC236}">
                  <a16:creationId xmlns:a16="http://schemas.microsoft.com/office/drawing/2014/main" id="{07ED775F-9493-4EC7-A941-721E1FBCE3C9}"/>
                </a:ext>
              </a:extLst>
            </p:cNvPr>
            <p:cNvSpPr/>
            <p:nvPr/>
          </p:nvSpPr>
          <p:spPr>
            <a:xfrm>
              <a:off x="1894951" y="2426494"/>
              <a:ext cx="129909" cy="642742"/>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3" name="Rectangle 32">
              <a:extLst>
                <a:ext uri="{FF2B5EF4-FFF2-40B4-BE49-F238E27FC236}">
                  <a16:creationId xmlns:a16="http://schemas.microsoft.com/office/drawing/2014/main" id="{FF08F149-184B-46DC-BED6-68F190321436}"/>
                </a:ext>
              </a:extLst>
            </p:cNvPr>
            <p:cNvSpPr/>
            <p:nvPr/>
          </p:nvSpPr>
          <p:spPr>
            <a:xfrm>
              <a:off x="2024861" y="2624138"/>
              <a:ext cx="129909" cy="445098"/>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4" name="Rectangle 33">
              <a:extLst>
                <a:ext uri="{FF2B5EF4-FFF2-40B4-BE49-F238E27FC236}">
                  <a16:creationId xmlns:a16="http://schemas.microsoft.com/office/drawing/2014/main" id="{86EADE2D-DA9F-4976-B64F-BB913F24F952}"/>
                </a:ext>
              </a:extLst>
            </p:cNvPr>
            <p:cNvSpPr/>
            <p:nvPr/>
          </p:nvSpPr>
          <p:spPr>
            <a:xfrm>
              <a:off x="2154770" y="2886075"/>
              <a:ext cx="129909" cy="183161"/>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35" name="Rectangle 34">
              <a:extLst>
                <a:ext uri="{FF2B5EF4-FFF2-40B4-BE49-F238E27FC236}">
                  <a16:creationId xmlns:a16="http://schemas.microsoft.com/office/drawing/2014/main" id="{16BA9CC4-FAF4-40A8-B79D-E50796EDE8FD}"/>
                </a:ext>
              </a:extLst>
            </p:cNvPr>
            <p:cNvSpPr/>
            <p:nvPr/>
          </p:nvSpPr>
          <p:spPr>
            <a:xfrm>
              <a:off x="2284679" y="3014663"/>
              <a:ext cx="129909" cy="5457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39" name="Freeform: Shape 38">
            <a:extLst>
              <a:ext uri="{FF2B5EF4-FFF2-40B4-BE49-F238E27FC236}">
                <a16:creationId xmlns:a16="http://schemas.microsoft.com/office/drawing/2014/main" id="{78B04FB8-E7FE-4243-A7A5-E329071E5906}"/>
              </a:ext>
            </a:extLst>
          </p:cNvPr>
          <p:cNvSpPr/>
          <p:nvPr/>
        </p:nvSpPr>
        <p:spPr>
          <a:xfrm>
            <a:off x="1503089" y="2094692"/>
            <a:ext cx="1704975" cy="1047779"/>
          </a:xfrm>
          <a:custGeom>
            <a:avLst/>
            <a:gdLst>
              <a:gd name="connsiteX0" fmla="*/ 0 w 1704975"/>
              <a:gd name="connsiteY0" fmla="*/ 1047805 h 1054117"/>
              <a:gd name="connsiteX1" fmla="*/ 209550 w 1704975"/>
              <a:gd name="connsiteY1" fmla="*/ 897786 h 1054117"/>
              <a:gd name="connsiteX2" fmla="*/ 835819 w 1704975"/>
              <a:gd name="connsiteY2" fmla="*/ 55 h 1054117"/>
              <a:gd name="connsiteX3" fmla="*/ 1447800 w 1704975"/>
              <a:gd name="connsiteY3" fmla="*/ 854924 h 1054117"/>
              <a:gd name="connsiteX4" fmla="*/ 1704975 w 1704975"/>
              <a:gd name="connsiteY4" fmla="*/ 1045424 h 1054117"/>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779 h 1047779"/>
              <a:gd name="connsiteX1" fmla="*/ 219075 w 1704975"/>
              <a:gd name="connsiteY1" fmla="*/ 885853 h 1047779"/>
              <a:gd name="connsiteX2" fmla="*/ 835819 w 1704975"/>
              <a:gd name="connsiteY2" fmla="*/ 29 h 1047779"/>
              <a:gd name="connsiteX3" fmla="*/ 1447800 w 1704975"/>
              <a:gd name="connsiteY3" fmla="*/ 854898 h 1047779"/>
              <a:gd name="connsiteX4" fmla="*/ 1704975 w 1704975"/>
              <a:gd name="connsiteY4" fmla="*/ 1045398 h 104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047779">
                <a:moveTo>
                  <a:pt x="0" y="1047779"/>
                </a:moveTo>
                <a:cubicBezTo>
                  <a:pt x="49411" y="1043414"/>
                  <a:pt x="79772" y="1060478"/>
                  <a:pt x="219075" y="885853"/>
                </a:cubicBezTo>
                <a:cubicBezTo>
                  <a:pt x="358378" y="711228"/>
                  <a:pt x="631032" y="5188"/>
                  <a:pt x="835819" y="29"/>
                </a:cubicBezTo>
                <a:cubicBezTo>
                  <a:pt x="1040606" y="-5130"/>
                  <a:pt x="1302941" y="680670"/>
                  <a:pt x="1447800" y="854898"/>
                </a:cubicBezTo>
                <a:cubicBezTo>
                  <a:pt x="1592659" y="1029126"/>
                  <a:pt x="1639888" y="1023173"/>
                  <a:pt x="1704975" y="1045398"/>
                </a:cubicBezTo>
              </a:path>
            </a:pathLst>
          </a:custGeom>
          <a:noFill/>
          <a:ln w="28575" cap="rnd" cmpd="sng" algn="ctr">
            <a:solidFill>
              <a:schemeClr val="tx1"/>
            </a:solidFill>
            <a:prstDash val="solid"/>
          </a:ln>
          <a:effectLst/>
        </p:spPr>
        <p:txBody>
          <a:bodyPr rtlCol="0" anchor="ctr"/>
          <a:lstStyle/>
          <a:p>
            <a:pPr algn="ctr"/>
            <a:endParaRPr lang="en-US" dirty="0"/>
          </a:p>
        </p:txBody>
      </p:sp>
      <p:sp>
        <p:nvSpPr>
          <p:cNvPr id="43" name="Rounded Rectangle 149">
            <a:extLst>
              <a:ext uri="{FF2B5EF4-FFF2-40B4-BE49-F238E27FC236}">
                <a16:creationId xmlns:a16="http://schemas.microsoft.com/office/drawing/2014/main" id="{38F22B51-726F-4A4B-8BE0-F544123A0CB8}"/>
              </a:ext>
            </a:extLst>
          </p:cNvPr>
          <p:cNvSpPr/>
          <p:nvPr/>
        </p:nvSpPr>
        <p:spPr>
          <a:xfrm>
            <a:off x="2005844" y="1244352"/>
            <a:ext cx="671437"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Mean</a:t>
            </a:r>
          </a:p>
        </p:txBody>
      </p:sp>
      <p:sp>
        <p:nvSpPr>
          <p:cNvPr id="46" name="Text Box 307">
            <a:extLst>
              <a:ext uri="{FF2B5EF4-FFF2-40B4-BE49-F238E27FC236}">
                <a16:creationId xmlns:a16="http://schemas.microsoft.com/office/drawing/2014/main" id="{7906F244-81E8-444C-B6AB-249E4365EBB6}"/>
              </a:ext>
            </a:extLst>
          </p:cNvPr>
          <p:cNvSpPr txBox="1">
            <a:spLocks noChangeArrowheads="1"/>
          </p:cNvSpPr>
          <p:nvPr/>
        </p:nvSpPr>
        <p:spPr bwMode="auto">
          <a:xfrm>
            <a:off x="2860216" y="1339755"/>
            <a:ext cx="1171837"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3 standard deviations away from the mean</a:t>
            </a:r>
          </a:p>
        </p:txBody>
      </p:sp>
      <p:cxnSp>
        <p:nvCxnSpPr>
          <p:cNvPr id="69" name="Straight Connector 68">
            <a:extLst>
              <a:ext uri="{FF2B5EF4-FFF2-40B4-BE49-F238E27FC236}">
                <a16:creationId xmlns:a16="http://schemas.microsoft.com/office/drawing/2014/main" id="{C2C7983C-8E09-4087-A93B-B8AD60EF36F6}"/>
              </a:ext>
            </a:extLst>
          </p:cNvPr>
          <p:cNvCxnSpPr>
            <a:cxnSpLocks/>
          </p:cNvCxnSpPr>
          <p:nvPr/>
        </p:nvCxnSpPr>
        <p:spPr>
          <a:xfrm flipV="1">
            <a:off x="2341938" y="1528905"/>
            <a:ext cx="0" cy="1676560"/>
          </a:xfrm>
          <a:prstGeom prst="line">
            <a:avLst/>
          </a:prstGeom>
          <a:ln w="19050" cap="rnd">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323C7438-729D-4D2E-BAC2-E09A4817C84F}"/>
              </a:ext>
            </a:extLst>
          </p:cNvPr>
          <p:cNvCxnSpPr>
            <a:cxnSpLocks/>
          </p:cNvCxnSpPr>
          <p:nvPr/>
        </p:nvCxnSpPr>
        <p:spPr>
          <a:xfrm>
            <a:off x="3125147" y="2217033"/>
            <a:ext cx="0" cy="80525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4F4E302A-0546-42DD-8B95-6C2DED03110D}"/>
              </a:ext>
            </a:extLst>
          </p:cNvPr>
          <p:cNvGrpSpPr/>
          <p:nvPr/>
        </p:nvGrpSpPr>
        <p:grpSpPr>
          <a:xfrm>
            <a:off x="1511985" y="3294675"/>
            <a:ext cx="372592" cy="276913"/>
            <a:chOff x="1196652" y="3306574"/>
            <a:chExt cx="372592" cy="276913"/>
          </a:xfrm>
        </p:grpSpPr>
        <p:sp>
          <p:nvSpPr>
            <p:cNvPr id="75" name="AutoShape 303">
              <a:extLst>
                <a:ext uri="{FF2B5EF4-FFF2-40B4-BE49-F238E27FC236}">
                  <a16:creationId xmlns:a16="http://schemas.microsoft.com/office/drawing/2014/main" id="{20EC9D9D-9320-4090-978F-19D2AD190D22}"/>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76" name="Text Box 307">
              <a:extLst>
                <a:ext uri="{FF2B5EF4-FFF2-40B4-BE49-F238E27FC236}">
                  <a16:creationId xmlns:a16="http://schemas.microsoft.com/office/drawing/2014/main" id="{8574553B-8230-4C3A-B454-5DD729E9E9B9}"/>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grpSp>
        <p:nvGrpSpPr>
          <p:cNvPr id="77" name="Group 76">
            <a:extLst>
              <a:ext uri="{FF2B5EF4-FFF2-40B4-BE49-F238E27FC236}">
                <a16:creationId xmlns:a16="http://schemas.microsoft.com/office/drawing/2014/main" id="{7D0BAA5C-58F9-4DAF-9561-7DE8AAC59013}"/>
              </a:ext>
            </a:extLst>
          </p:cNvPr>
          <p:cNvGrpSpPr/>
          <p:nvPr/>
        </p:nvGrpSpPr>
        <p:grpSpPr>
          <a:xfrm>
            <a:off x="1772264" y="3294675"/>
            <a:ext cx="372592" cy="276913"/>
            <a:chOff x="1196652" y="3306574"/>
            <a:chExt cx="372592" cy="276913"/>
          </a:xfrm>
        </p:grpSpPr>
        <p:sp>
          <p:nvSpPr>
            <p:cNvPr id="78" name="AutoShape 303">
              <a:extLst>
                <a:ext uri="{FF2B5EF4-FFF2-40B4-BE49-F238E27FC236}">
                  <a16:creationId xmlns:a16="http://schemas.microsoft.com/office/drawing/2014/main" id="{AAEC98EF-9AF5-4C83-913A-F2D30D6B0B39}"/>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79" name="Text Box 307">
              <a:extLst>
                <a:ext uri="{FF2B5EF4-FFF2-40B4-BE49-F238E27FC236}">
                  <a16:creationId xmlns:a16="http://schemas.microsoft.com/office/drawing/2014/main" id="{FC558FF5-B98D-4B66-A7F5-90E01B73D5EE}"/>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grpSp>
        <p:nvGrpSpPr>
          <p:cNvPr id="80" name="Group 79">
            <a:extLst>
              <a:ext uri="{FF2B5EF4-FFF2-40B4-BE49-F238E27FC236}">
                <a16:creationId xmlns:a16="http://schemas.microsoft.com/office/drawing/2014/main" id="{B5758D9B-6B09-496F-BA77-4046C9A33E6A}"/>
              </a:ext>
            </a:extLst>
          </p:cNvPr>
          <p:cNvGrpSpPr/>
          <p:nvPr/>
        </p:nvGrpSpPr>
        <p:grpSpPr>
          <a:xfrm>
            <a:off x="2032543" y="3294675"/>
            <a:ext cx="372592" cy="276913"/>
            <a:chOff x="1196652" y="3306574"/>
            <a:chExt cx="372592" cy="276913"/>
          </a:xfrm>
        </p:grpSpPr>
        <p:sp>
          <p:nvSpPr>
            <p:cNvPr id="81" name="AutoShape 303">
              <a:extLst>
                <a:ext uri="{FF2B5EF4-FFF2-40B4-BE49-F238E27FC236}">
                  <a16:creationId xmlns:a16="http://schemas.microsoft.com/office/drawing/2014/main" id="{CFEF7D0F-F756-4F71-A12B-9B503FF88643}"/>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82" name="Text Box 307">
              <a:extLst>
                <a:ext uri="{FF2B5EF4-FFF2-40B4-BE49-F238E27FC236}">
                  <a16:creationId xmlns:a16="http://schemas.microsoft.com/office/drawing/2014/main" id="{11B81BCB-7F06-4F54-8962-19A2ABBCA5F8}"/>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grpSp>
        <p:nvGrpSpPr>
          <p:cNvPr id="83" name="Group 82">
            <a:extLst>
              <a:ext uri="{FF2B5EF4-FFF2-40B4-BE49-F238E27FC236}">
                <a16:creationId xmlns:a16="http://schemas.microsoft.com/office/drawing/2014/main" id="{AE02FD1F-5A41-4CE3-AA61-22A80C65E170}"/>
              </a:ext>
            </a:extLst>
          </p:cNvPr>
          <p:cNvGrpSpPr/>
          <p:nvPr/>
        </p:nvGrpSpPr>
        <p:grpSpPr>
          <a:xfrm>
            <a:off x="2292822" y="3294675"/>
            <a:ext cx="372592" cy="276913"/>
            <a:chOff x="1196652" y="3306574"/>
            <a:chExt cx="372592" cy="276913"/>
          </a:xfrm>
        </p:grpSpPr>
        <p:sp>
          <p:nvSpPr>
            <p:cNvPr id="84" name="AutoShape 303">
              <a:extLst>
                <a:ext uri="{FF2B5EF4-FFF2-40B4-BE49-F238E27FC236}">
                  <a16:creationId xmlns:a16="http://schemas.microsoft.com/office/drawing/2014/main" id="{2D8A67F9-C173-46A4-A821-12E972059E5E}"/>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85" name="Text Box 307">
              <a:extLst>
                <a:ext uri="{FF2B5EF4-FFF2-40B4-BE49-F238E27FC236}">
                  <a16:creationId xmlns:a16="http://schemas.microsoft.com/office/drawing/2014/main" id="{F98791B8-8E04-4461-BA64-ED124FFDC34D}"/>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grpSp>
        <p:nvGrpSpPr>
          <p:cNvPr id="86" name="Group 85">
            <a:extLst>
              <a:ext uri="{FF2B5EF4-FFF2-40B4-BE49-F238E27FC236}">
                <a16:creationId xmlns:a16="http://schemas.microsoft.com/office/drawing/2014/main" id="{553B238A-A334-4C50-A101-2B2EA88B818B}"/>
              </a:ext>
            </a:extLst>
          </p:cNvPr>
          <p:cNvGrpSpPr/>
          <p:nvPr/>
        </p:nvGrpSpPr>
        <p:grpSpPr>
          <a:xfrm>
            <a:off x="2553101" y="3294675"/>
            <a:ext cx="372592" cy="276913"/>
            <a:chOff x="1196652" y="3306574"/>
            <a:chExt cx="372592" cy="276913"/>
          </a:xfrm>
        </p:grpSpPr>
        <p:sp>
          <p:nvSpPr>
            <p:cNvPr id="87" name="AutoShape 303">
              <a:extLst>
                <a:ext uri="{FF2B5EF4-FFF2-40B4-BE49-F238E27FC236}">
                  <a16:creationId xmlns:a16="http://schemas.microsoft.com/office/drawing/2014/main" id="{FBD85F6C-4532-4139-BBED-6C8DCB675B51}"/>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88" name="Text Box 307">
              <a:extLst>
                <a:ext uri="{FF2B5EF4-FFF2-40B4-BE49-F238E27FC236}">
                  <a16:creationId xmlns:a16="http://schemas.microsoft.com/office/drawing/2014/main" id="{2671B5CB-8C81-4D0A-95BE-A587D84FE2A2}"/>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grpSp>
        <p:nvGrpSpPr>
          <p:cNvPr id="89" name="Group 88">
            <a:extLst>
              <a:ext uri="{FF2B5EF4-FFF2-40B4-BE49-F238E27FC236}">
                <a16:creationId xmlns:a16="http://schemas.microsoft.com/office/drawing/2014/main" id="{AAD404E8-8725-43AC-86C2-E8DACC80D106}"/>
              </a:ext>
            </a:extLst>
          </p:cNvPr>
          <p:cNvGrpSpPr/>
          <p:nvPr/>
        </p:nvGrpSpPr>
        <p:grpSpPr>
          <a:xfrm>
            <a:off x="2813380" y="3294675"/>
            <a:ext cx="372592" cy="276913"/>
            <a:chOff x="1196652" y="3306574"/>
            <a:chExt cx="372592" cy="276913"/>
          </a:xfrm>
        </p:grpSpPr>
        <p:sp>
          <p:nvSpPr>
            <p:cNvPr id="90" name="AutoShape 303">
              <a:extLst>
                <a:ext uri="{FF2B5EF4-FFF2-40B4-BE49-F238E27FC236}">
                  <a16:creationId xmlns:a16="http://schemas.microsoft.com/office/drawing/2014/main" id="{80040AAB-082E-4AB8-B871-6B3BF893EBDE}"/>
                </a:ext>
              </a:extLst>
            </p:cNvPr>
            <p:cNvSpPr>
              <a:spLocks/>
            </p:cNvSpPr>
            <p:nvPr/>
          </p:nvSpPr>
          <p:spPr bwMode="auto">
            <a:xfrm rot="16200000" flipH="1">
              <a:off x="1334475" y="3225834"/>
              <a:ext cx="81681" cy="243162"/>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91" name="Text Box 307">
              <a:extLst>
                <a:ext uri="{FF2B5EF4-FFF2-40B4-BE49-F238E27FC236}">
                  <a16:creationId xmlns:a16="http://schemas.microsoft.com/office/drawing/2014/main" id="{3B2DC2CD-F756-4A17-B40F-C882AD10A1C2}"/>
                </a:ext>
              </a:extLst>
            </p:cNvPr>
            <p:cNvSpPr txBox="1">
              <a:spLocks noChangeArrowheads="1"/>
            </p:cNvSpPr>
            <p:nvPr/>
          </p:nvSpPr>
          <p:spPr bwMode="auto">
            <a:xfrm>
              <a:off x="1196652" y="3329571"/>
              <a:ext cx="372592"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sp>
        <p:nvSpPr>
          <p:cNvPr id="95" name="Rectangle 94">
            <a:extLst>
              <a:ext uri="{FF2B5EF4-FFF2-40B4-BE49-F238E27FC236}">
                <a16:creationId xmlns:a16="http://schemas.microsoft.com/office/drawing/2014/main" id="{5DA86C75-C9B8-4A15-BC07-1501B07051C7}"/>
              </a:ext>
            </a:extLst>
          </p:cNvPr>
          <p:cNvSpPr/>
          <p:nvPr/>
        </p:nvSpPr>
        <p:spPr>
          <a:xfrm>
            <a:off x="4986693" y="3171046"/>
            <a:ext cx="129909" cy="5933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96" name="Rectangle 95">
            <a:extLst>
              <a:ext uri="{FF2B5EF4-FFF2-40B4-BE49-F238E27FC236}">
                <a16:creationId xmlns:a16="http://schemas.microsoft.com/office/drawing/2014/main" id="{8925A08F-EDB2-4105-94AD-5C07A908AC93}"/>
              </a:ext>
            </a:extLst>
          </p:cNvPr>
          <p:cNvSpPr/>
          <p:nvPr/>
        </p:nvSpPr>
        <p:spPr>
          <a:xfrm>
            <a:off x="5116602" y="2938074"/>
            <a:ext cx="129909" cy="292308"/>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97" name="Rectangle 96">
            <a:extLst>
              <a:ext uri="{FF2B5EF4-FFF2-40B4-BE49-F238E27FC236}">
                <a16:creationId xmlns:a16="http://schemas.microsoft.com/office/drawing/2014/main" id="{EB9B627F-5859-42E1-AFAE-B1F06C901F38}"/>
              </a:ext>
            </a:extLst>
          </p:cNvPr>
          <p:cNvSpPr/>
          <p:nvPr/>
        </p:nvSpPr>
        <p:spPr>
          <a:xfrm>
            <a:off x="5246512" y="2469630"/>
            <a:ext cx="129909" cy="760751"/>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98" name="Rectangle 97">
            <a:extLst>
              <a:ext uri="{FF2B5EF4-FFF2-40B4-BE49-F238E27FC236}">
                <a16:creationId xmlns:a16="http://schemas.microsoft.com/office/drawing/2014/main" id="{3FFC7EAF-173B-497E-84A2-33096F811BD9}"/>
              </a:ext>
            </a:extLst>
          </p:cNvPr>
          <p:cNvSpPr/>
          <p:nvPr/>
        </p:nvSpPr>
        <p:spPr>
          <a:xfrm>
            <a:off x="5376421" y="2217033"/>
            <a:ext cx="129909" cy="1013349"/>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99" name="Rectangle 98">
            <a:extLst>
              <a:ext uri="{FF2B5EF4-FFF2-40B4-BE49-F238E27FC236}">
                <a16:creationId xmlns:a16="http://schemas.microsoft.com/office/drawing/2014/main" id="{C37546BF-2C48-493C-8B73-123338729AD0}"/>
              </a:ext>
            </a:extLst>
          </p:cNvPr>
          <p:cNvSpPr/>
          <p:nvPr/>
        </p:nvSpPr>
        <p:spPr>
          <a:xfrm>
            <a:off x="5506330" y="1851287"/>
            <a:ext cx="129909" cy="1379095"/>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0" name="Rectangle 99">
            <a:extLst>
              <a:ext uri="{FF2B5EF4-FFF2-40B4-BE49-F238E27FC236}">
                <a16:creationId xmlns:a16="http://schemas.microsoft.com/office/drawing/2014/main" id="{C6F1EABA-DF7B-4B82-840F-3119D0E59671}"/>
              </a:ext>
            </a:extLst>
          </p:cNvPr>
          <p:cNvSpPr/>
          <p:nvPr/>
        </p:nvSpPr>
        <p:spPr>
          <a:xfrm>
            <a:off x="5636239" y="1926239"/>
            <a:ext cx="129909" cy="1304144"/>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1" name="Rectangle 100">
            <a:extLst>
              <a:ext uri="{FF2B5EF4-FFF2-40B4-BE49-F238E27FC236}">
                <a16:creationId xmlns:a16="http://schemas.microsoft.com/office/drawing/2014/main" id="{4DB24952-7C82-4629-885A-B6F8E81914D5}"/>
              </a:ext>
            </a:extLst>
          </p:cNvPr>
          <p:cNvSpPr/>
          <p:nvPr/>
        </p:nvSpPr>
        <p:spPr>
          <a:xfrm>
            <a:off x="5766148" y="2268904"/>
            <a:ext cx="129909" cy="961478"/>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2" name="Rectangle 101">
            <a:extLst>
              <a:ext uri="{FF2B5EF4-FFF2-40B4-BE49-F238E27FC236}">
                <a16:creationId xmlns:a16="http://schemas.microsoft.com/office/drawing/2014/main" id="{0600365E-F419-43F0-9AD7-B3225BC12914}"/>
              </a:ext>
            </a:extLst>
          </p:cNvPr>
          <p:cNvSpPr/>
          <p:nvPr/>
        </p:nvSpPr>
        <p:spPr>
          <a:xfrm>
            <a:off x="5896057" y="2782902"/>
            <a:ext cx="129909" cy="447480"/>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3" name="Rectangle 102">
            <a:extLst>
              <a:ext uri="{FF2B5EF4-FFF2-40B4-BE49-F238E27FC236}">
                <a16:creationId xmlns:a16="http://schemas.microsoft.com/office/drawing/2014/main" id="{0BB920EF-799A-442F-BB61-2ECC7CB6B61C}"/>
              </a:ext>
            </a:extLst>
          </p:cNvPr>
          <p:cNvSpPr/>
          <p:nvPr/>
        </p:nvSpPr>
        <p:spPr>
          <a:xfrm>
            <a:off x="6025966" y="3091722"/>
            <a:ext cx="129909" cy="138659"/>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8" name="Rectangle 107">
            <a:extLst>
              <a:ext uri="{FF2B5EF4-FFF2-40B4-BE49-F238E27FC236}">
                <a16:creationId xmlns:a16="http://schemas.microsoft.com/office/drawing/2014/main" id="{71C53D90-F9C7-4B6E-8679-42AE6D232180}"/>
              </a:ext>
            </a:extLst>
          </p:cNvPr>
          <p:cNvSpPr/>
          <p:nvPr/>
        </p:nvSpPr>
        <p:spPr>
          <a:xfrm>
            <a:off x="6977577" y="2919336"/>
            <a:ext cx="129909" cy="31104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09" name="Rectangle 108">
            <a:extLst>
              <a:ext uri="{FF2B5EF4-FFF2-40B4-BE49-F238E27FC236}">
                <a16:creationId xmlns:a16="http://schemas.microsoft.com/office/drawing/2014/main" id="{B8756B08-3526-4F1D-9F87-4EF8168829B9}"/>
              </a:ext>
            </a:extLst>
          </p:cNvPr>
          <p:cNvSpPr/>
          <p:nvPr/>
        </p:nvSpPr>
        <p:spPr>
          <a:xfrm>
            <a:off x="7107486" y="2735706"/>
            <a:ext cx="129909" cy="494675"/>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0" name="Rectangle 109">
            <a:extLst>
              <a:ext uri="{FF2B5EF4-FFF2-40B4-BE49-F238E27FC236}">
                <a16:creationId xmlns:a16="http://schemas.microsoft.com/office/drawing/2014/main" id="{17E27D17-0F90-48C1-B494-8AAA75E3A622}"/>
              </a:ext>
            </a:extLst>
          </p:cNvPr>
          <p:cNvSpPr/>
          <p:nvPr/>
        </p:nvSpPr>
        <p:spPr>
          <a:xfrm>
            <a:off x="7237395" y="2585259"/>
            <a:ext cx="129909" cy="64512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1" name="Rectangle 110">
            <a:extLst>
              <a:ext uri="{FF2B5EF4-FFF2-40B4-BE49-F238E27FC236}">
                <a16:creationId xmlns:a16="http://schemas.microsoft.com/office/drawing/2014/main" id="{F2CB3791-2E8E-47F9-858F-D13F4B7E47AC}"/>
              </a:ext>
            </a:extLst>
          </p:cNvPr>
          <p:cNvSpPr/>
          <p:nvPr/>
        </p:nvSpPr>
        <p:spPr>
          <a:xfrm>
            <a:off x="7367304" y="2465885"/>
            <a:ext cx="129909" cy="764498"/>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2" name="Rectangle 111">
            <a:extLst>
              <a:ext uri="{FF2B5EF4-FFF2-40B4-BE49-F238E27FC236}">
                <a16:creationId xmlns:a16="http://schemas.microsoft.com/office/drawing/2014/main" id="{F6A3052E-A96B-47EE-ACE1-C9E222C12B47}"/>
              </a:ext>
            </a:extLst>
          </p:cNvPr>
          <p:cNvSpPr/>
          <p:nvPr/>
        </p:nvSpPr>
        <p:spPr>
          <a:xfrm>
            <a:off x="7497214" y="2426558"/>
            <a:ext cx="129909" cy="803824"/>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3" name="Rectangle 112">
            <a:extLst>
              <a:ext uri="{FF2B5EF4-FFF2-40B4-BE49-F238E27FC236}">
                <a16:creationId xmlns:a16="http://schemas.microsoft.com/office/drawing/2014/main" id="{2C85FA22-99D7-4FDA-BEA1-0491C1264FD0}"/>
              </a:ext>
            </a:extLst>
          </p:cNvPr>
          <p:cNvSpPr/>
          <p:nvPr/>
        </p:nvSpPr>
        <p:spPr>
          <a:xfrm>
            <a:off x="7627123" y="2417166"/>
            <a:ext cx="129909" cy="81321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4" name="Rectangle 113">
            <a:extLst>
              <a:ext uri="{FF2B5EF4-FFF2-40B4-BE49-F238E27FC236}">
                <a16:creationId xmlns:a16="http://schemas.microsoft.com/office/drawing/2014/main" id="{608339D7-16AE-4FD6-9814-037EFAEBB2EE}"/>
              </a:ext>
            </a:extLst>
          </p:cNvPr>
          <p:cNvSpPr/>
          <p:nvPr/>
        </p:nvSpPr>
        <p:spPr>
          <a:xfrm>
            <a:off x="7757032" y="2417166"/>
            <a:ext cx="129909" cy="813216"/>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5" name="Rectangle 114">
            <a:extLst>
              <a:ext uri="{FF2B5EF4-FFF2-40B4-BE49-F238E27FC236}">
                <a16:creationId xmlns:a16="http://schemas.microsoft.com/office/drawing/2014/main" id="{03A2651A-7356-406B-95E0-864F05E48596}"/>
              </a:ext>
            </a:extLst>
          </p:cNvPr>
          <p:cNvSpPr/>
          <p:nvPr/>
        </p:nvSpPr>
        <p:spPr>
          <a:xfrm>
            <a:off x="7886941" y="2465885"/>
            <a:ext cx="129909" cy="764497"/>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6" name="Rectangle 115">
            <a:extLst>
              <a:ext uri="{FF2B5EF4-FFF2-40B4-BE49-F238E27FC236}">
                <a16:creationId xmlns:a16="http://schemas.microsoft.com/office/drawing/2014/main" id="{65CDEEF4-FF30-4B24-AC33-1D5A4CA2AE25}"/>
              </a:ext>
            </a:extLst>
          </p:cNvPr>
          <p:cNvSpPr/>
          <p:nvPr/>
        </p:nvSpPr>
        <p:spPr>
          <a:xfrm>
            <a:off x="8016850" y="2535234"/>
            <a:ext cx="129909" cy="695147"/>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7" name="Rectangle 116">
            <a:extLst>
              <a:ext uri="{FF2B5EF4-FFF2-40B4-BE49-F238E27FC236}">
                <a16:creationId xmlns:a16="http://schemas.microsoft.com/office/drawing/2014/main" id="{BDE96413-1811-41C4-A2CA-E0A12353E21C}"/>
              </a:ext>
            </a:extLst>
          </p:cNvPr>
          <p:cNvSpPr/>
          <p:nvPr/>
        </p:nvSpPr>
        <p:spPr>
          <a:xfrm>
            <a:off x="8146759" y="2657006"/>
            <a:ext cx="129909" cy="573375"/>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8" name="Rectangle 117">
            <a:extLst>
              <a:ext uri="{FF2B5EF4-FFF2-40B4-BE49-F238E27FC236}">
                <a16:creationId xmlns:a16="http://schemas.microsoft.com/office/drawing/2014/main" id="{0D39F451-F581-441D-9A1F-2702BB792378}"/>
              </a:ext>
            </a:extLst>
          </p:cNvPr>
          <p:cNvSpPr/>
          <p:nvPr/>
        </p:nvSpPr>
        <p:spPr>
          <a:xfrm>
            <a:off x="8276668" y="2829392"/>
            <a:ext cx="129909" cy="400989"/>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19" name="Rectangle 118">
            <a:extLst>
              <a:ext uri="{FF2B5EF4-FFF2-40B4-BE49-F238E27FC236}">
                <a16:creationId xmlns:a16="http://schemas.microsoft.com/office/drawing/2014/main" id="{15656808-C003-4F26-9891-1D667460A392}"/>
              </a:ext>
            </a:extLst>
          </p:cNvPr>
          <p:cNvSpPr/>
          <p:nvPr/>
        </p:nvSpPr>
        <p:spPr>
          <a:xfrm>
            <a:off x="8406578" y="3022284"/>
            <a:ext cx="129909" cy="208097"/>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20" name="Rectangle 119">
            <a:extLst>
              <a:ext uri="{FF2B5EF4-FFF2-40B4-BE49-F238E27FC236}">
                <a16:creationId xmlns:a16="http://schemas.microsoft.com/office/drawing/2014/main" id="{CF98CEE1-BF29-4952-AD03-84136FB31BBB}"/>
              </a:ext>
            </a:extLst>
          </p:cNvPr>
          <p:cNvSpPr/>
          <p:nvPr/>
        </p:nvSpPr>
        <p:spPr>
          <a:xfrm>
            <a:off x="8536487" y="3110458"/>
            <a:ext cx="129909" cy="11992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21" name="Rectangle 120">
            <a:extLst>
              <a:ext uri="{FF2B5EF4-FFF2-40B4-BE49-F238E27FC236}">
                <a16:creationId xmlns:a16="http://schemas.microsoft.com/office/drawing/2014/main" id="{6A027F03-75A0-4C2B-B504-12FCB31A1668}"/>
              </a:ext>
            </a:extLst>
          </p:cNvPr>
          <p:cNvSpPr/>
          <p:nvPr/>
        </p:nvSpPr>
        <p:spPr>
          <a:xfrm>
            <a:off x="8666396" y="3175809"/>
            <a:ext cx="129909" cy="54573"/>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grpSp>
        <p:nvGrpSpPr>
          <p:cNvPr id="128" name="Group 127">
            <a:extLst>
              <a:ext uri="{FF2B5EF4-FFF2-40B4-BE49-F238E27FC236}">
                <a16:creationId xmlns:a16="http://schemas.microsoft.com/office/drawing/2014/main" id="{CE077CD6-A138-43F3-9068-15E2DD6209F1}"/>
              </a:ext>
            </a:extLst>
          </p:cNvPr>
          <p:cNvGrpSpPr/>
          <p:nvPr/>
        </p:nvGrpSpPr>
        <p:grpSpPr>
          <a:xfrm>
            <a:off x="5287376" y="3294677"/>
            <a:ext cx="664024" cy="276911"/>
            <a:chOff x="4797159" y="3133531"/>
            <a:chExt cx="664024" cy="276911"/>
          </a:xfrm>
        </p:grpSpPr>
        <p:sp>
          <p:nvSpPr>
            <p:cNvPr id="123" name="AutoShape 303">
              <a:extLst>
                <a:ext uri="{FF2B5EF4-FFF2-40B4-BE49-F238E27FC236}">
                  <a16:creationId xmlns:a16="http://schemas.microsoft.com/office/drawing/2014/main" id="{14073D42-15BB-4CE8-8C0A-28B5E38679A4}"/>
                </a:ext>
              </a:extLst>
            </p:cNvPr>
            <p:cNvSpPr>
              <a:spLocks/>
            </p:cNvSpPr>
            <p:nvPr/>
          </p:nvSpPr>
          <p:spPr bwMode="auto">
            <a:xfrm rot="16200000" flipH="1">
              <a:off x="5087862" y="2899911"/>
              <a:ext cx="81680" cy="548920"/>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24" name="Text Box 307">
              <a:extLst>
                <a:ext uri="{FF2B5EF4-FFF2-40B4-BE49-F238E27FC236}">
                  <a16:creationId xmlns:a16="http://schemas.microsoft.com/office/drawing/2014/main" id="{33430F2E-DA09-4ADA-AA20-192794628AED}"/>
                </a:ext>
              </a:extLst>
            </p:cNvPr>
            <p:cNvSpPr txBox="1">
              <a:spLocks noChangeArrowheads="1"/>
            </p:cNvSpPr>
            <p:nvPr/>
          </p:nvSpPr>
          <p:spPr bwMode="auto">
            <a:xfrm>
              <a:off x="4797159" y="3156526"/>
              <a:ext cx="66402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sp>
        <p:nvSpPr>
          <p:cNvPr id="129" name="Freeform: Shape 128">
            <a:extLst>
              <a:ext uri="{FF2B5EF4-FFF2-40B4-BE49-F238E27FC236}">
                <a16:creationId xmlns:a16="http://schemas.microsoft.com/office/drawing/2014/main" id="{D88CF221-224D-4F9B-8856-50A2E4796B74}"/>
              </a:ext>
            </a:extLst>
          </p:cNvPr>
          <p:cNvSpPr/>
          <p:nvPr/>
        </p:nvSpPr>
        <p:spPr>
          <a:xfrm>
            <a:off x="4986693" y="1830034"/>
            <a:ext cx="1235077" cy="1312438"/>
          </a:xfrm>
          <a:custGeom>
            <a:avLst/>
            <a:gdLst>
              <a:gd name="connsiteX0" fmla="*/ 0 w 1704975"/>
              <a:gd name="connsiteY0" fmla="*/ 1047805 h 1054117"/>
              <a:gd name="connsiteX1" fmla="*/ 209550 w 1704975"/>
              <a:gd name="connsiteY1" fmla="*/ 897786 h 1054117"/>
              <a:gd name="connsiteX2" fmla="*/ 835819 w 1704975"/>
              <a:gd name="connsiteY2" fmla="*/ 55 h 1054117"/>
              <a:gd name="connsiteX3" fmla="*/ 1447800 w 1704975"/>
              <a:gd name="connsiteY3" fmla="*/ 854924 h 1054117"/>
              <a:gd name="connsiteX4" fmla="*/ 1704975 w 1704975"/>
              <a:gd name="connsiteY4" fmla="*/ 1045424 h 1054117"/>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779 h 1047779"/>
              <a:gd name="connsiteX1" fmla="*/ 219075 w 1704975"/>
              <a:gd name="connsiteY1" fmla="*/ 885853 h 1047779"/>
              <a:gd name="connsiteX2" fmla="*/ 835819 w 1704975"/>
              <a:gd name="connsiteY2" fmla="*/ 29 h 1047779"/>
              <a:gd name="connsiteX3" fmla="*/ 1447800 w 1704975"/>
              <a:gd name="connsiteY3" fmla="*/ 854898 h 1047779"/>
              <a:gd name="connsiteX4" fmla="*/ 1704975 w 1704975"/>
              <a:gd name="connsiteY4" fmla="*/ 1045398 h 104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047779">
                <a:moveTo>
                  <a:pt x="0" y="1047779"/>
                </a:moveTo>
                <a:cubicBezTo>
                  <a:pt x="49411" y="1043414"/>
                  <a:pt x="79772" y="1060478"/>
                  <a:pt x="219075" y="885853"/>
                </a:cubicBezTo>
                <a:cubicBezTo>
                  <a:pt x="358378" y="711228"/>
                  <a:pt x="631032" y="5188"/>
                  <a:pt x="835819" y="29"/>
                </a:cubicBezTo>
                <a:cubicBezTo>
                  <a:pt x="1040606" y="-5130"/>
                  <a:pt x="1302941" y="680670"/>
                  <a:pt x="1447800" y="854898"/>
                </a:cubicBezTo>
                <a:cubicBezTo>
                  <a:pt x="1592659" y="1029126"/>
                  <a:pt x="1639888" y="1023173"/>
                  <a:pt x="1704975" y="1045398"/>
                </a:cubicBezTo>
              </a:path>
            </a:pathLst>
          </a:custGeom>
          <a:noFill/>
          <a:ln w="28575" cap="rnd" cmpd="sng" algn="ctr">
            <a:solidFill>
              <a:schemeClr val="tx1"/>
            </a:solidFill>
            <a:prstDash val="solid"/>
          </a:ln>
          <a:effectLst/>
        </p:spPr>
        <p:txBody>
          <a:bodyPr rtlCol="0" anchor="ctr"/>
          <a:lstStyle/>
          <a:p>
            <a:pPr algn="ctr"/>
            <a:endParaRPr lang="en-US" dirty="0"/>
          </a:p>
        </p:txBody>
      </p:sp>
      <p:grpSp>
        <p:nvGrpSpPr>
          <p:cNvPr id="140" name="Group 139">
            <a:extLst>
              <a:ext uri="{FF2B5EF4-FFF2-40B4-BE49-F238E27FC236}">
                <a16:creationId xmlns:a16="http://schemas.microsoft.com/office/drawing/2014/main" id="{AE721F38-68C6-4AAD-8ED8-C870D9668FEF}"/>
              </a:ext>
            </a:extLst>
          </p:cNvPr>
          <p:cNvGrpSpPr/>
          <p:nvPr/>
        </p:nvGrpSpPr>
        <p:grpSpPr>
          <a:xfrm>
            <a:off x="6588214" y="2421346"/>
            <a:ext cx="2289159" cy="1150242"/>
            <a:chOff x="6886489" y="2421346"/>
            <a:chExt cx="1990884" cy="1150242"/>
          </a:xfrm>
        </p:grpSpPr>
        <p:grpSp>
          <p:nvGrpSpPr>
            <p:cNvPr id="127" name="Group 126">
              <a:extLst>
                <a:ext uri="{FF2B5EF4-FFF2-40B4-BE49-F238E27FC236}">
                  <a16:creationId xmlns:a16="http://schemas.microsoft.com/office/drawing/2014/main" id="{7407A58C-8B60-4577-8FCC-3EC47DB9ADD3}"/>
                </a:ext>
              </a:extLst>
            </p:cNvPr>
            <p:cNvGrpSpPr/>
            <p:nvPr/>
          </p:nvGrpSpPr>
          <p:grpSpPr>
            <a:xfrm>
              <a:off x="7340722" y="3294677"/>
              <a:ext cx="1087007" cy="276911"/>
              <a:chOff x="6891460" y="3133531"/>
              <a:chExt cx="664024" cy="276911"/>
            </a:xfrm>
          </p:grpSpPr>
          <p:sp>
            <p:nvSpPr>
              <p:cNvPr id="125" name="AutoShape 303">
                <a:extLst>
                  <a:ext uri="{FF2B5EF4-FFF2-40B4-BE49-F238E27FC236}">
                    <a16:creationId xmlns:a16="http://schemas.microsoft.com/office/drawing/2014/main" id="{1D98EAB2-7446-4ACA-9377-5AD8937E38FB}"/>
                  </a:ext>
                </a:extLst>
              </p:cNvPr>
              <p:cNvSpPr>
                <a:spLocks/>
              </p:cNvSpPr>
              <p:nvPr/>
            </p:nvSpPr>
            <p:spPr bwMode="auto">
              <a:xfrm rot="16200000" flipH="1">
                <a:off x="7182163" y="2899911"/>
                <a:ext cx="81680" cy="548920"/>
              </a:xfrm>
              <a:prstGeom prst="rightBrace">
                <a:avLst>
                  <a:gd name="adj1" fmla="val 33456"/>
                  <a:gd name="adj2" fmla="val 50000"/>
                </a:avLst>
              </a:prstGeom>
              <a:noFill/>
              <a:ln w="127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endParaRPr>
              </a:p>
            </p:txBody>
          </p:sp>
          <p:sp>
            <p:nvSpPr>
              <p:cNvPr id="126" name="Text Box 307">
                <a:extLst>
                  <a:ext uri="{FF2B5EF4-FFF2-40B4-BE49-F238E27FC236}">
                    <a16:creationId xmlns:a16="http://schemas.microsoft.com/office/drawing/2014/main" id="{FF4E4F36-746E-4B96-96EE-727AAC829272}"/>
                  </a:ext>
                </a:extLst>
              </p:cNvPr>
              <p:cNvSpPr txBox="1">
                <a:spLocks noChangeArrowheads="1"/>
              </p:cNvSpPr>
              <p:nvPr/>
            </p:nvSpPr>
            <p:spPr bwMode="auto">
              <a:xfrm>
                <a:off x="6891460" y="3156526"/>
                <a:ext cx="664024"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a:cs typeface="Calibri"/>
                  </a:rPr>
                  <a:t>SD</a:t>
                </a:r>
              </a:p>
            </p:txBody>
          </p:sp>
        </p:grpSp>
        <p:sp>
          <p:nvSpPr>
            <p:cNvPr id="130" name="Freeform: Shape 129">
              <a:extLst>
                <a:ext uri="{FF2B5EF4-FFF2-40B4-BE49-F238E27FC236}">
                  <a16:creationId xmlns:a16="http://schemas.microsoft.com/office/drawing/2014/main" id="{0ED1BAF8-E2C2-4768-BD0E-063DB5BE4624}"/>
                </a:ext>
              </a:extLst>
            </p:cNvPr>
            <p:cNvSpPr/>
            <p:nvPr/>
          </p:nvSpPr>
          <p:spPr>
            <a:xfrm>
              <a:off x="6886489" y="2421346"/>
              <a:ext cx="1990884" cy="794539"/>
            </a:xfrm>
            <a:custGeom>
              <a:avLst/>
              <a:gdLst>
                <a:gd name="connsiteX0" fmla="*/ 0 w 1704975"/>
                <a:gd name="connsiteY0" fmla="*/ 1047805 h 1054117"/>
                <a:gd name="connsiteX1" fmla="*/ 209550 w 1704975"/>
                <a:gd name="connsiteY1" fmla="*/ 897786 h 1054117"/>
                <a:gd name="connsiteX2" fmla="*/ 835819 w 1704975"/>
                <a:gd name="connsiteY2" fmla="*/ 55 h 1054117"/>
                <a:gd name="connsiteX3" fmla="*/ 1447800 w 1704975"/>
                <a:gd name="connsiteY3" fmla="*/ 854924 h 1054117"/>
                <a:gd name="connsiteX4" fmla="*/ 1704975 w 1704975"/>
                <a:gd name="connsiteY4" fmla="*/ 1045424 h 1054117"/>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805 h 1047805"/>
                <a:gd name="connsiteX1" fmla="*/ 209550 w 1704975"/>
                <a:gd name="connsiteY1" fmla="*/ 897786 h 1047805"/>
                <a:gd name="connsiteX2" fmla="*/ 835819 w 1704975"/>
                <a:gd name="connsiteY2" fmla="*/ 55 h 1047805"/>
                <a:gd name="connsiteX3" fmla="*/ 1447800 w 1704975"/>
                <a:gd name="connsiteY3" fmla="*/ 854924 h 1047805"/>
                <a:gd name="connsiteX4" fmla="*/ 1704975 w 1704975"/>
                <a:gd name="connsiteY4" fmla="*/ 1045424 h 1047805"/>
                <a:gd name="connsiteX0" fmla="*/ 0 w 1704975"/>
                <a:gd name="connsiteY0" fmla="*/ 1047779 h 1047779"/>
                <a:gd name="connsiteX1" fmla="*/ 219075 w 1704975"/>
                <a:gd name="connsiteY1" fmla="*/ 885853 h 1047779"/>
                <a:gd name="connsiteX2" fmla="*/ 835819 w 1704975"/>
                <a:gd name="connsiteY2" fmla="*/ 29 h 1047779"/>
                <a:gd name="connsiteX3" fmla="*/ 1447800 w 1704975"/>
                <a:gd name="connsiteY3" fmla="*/ 854898 h 1047779"/>
                <a:gd name="connsiteX4" fmla="*/ 1704975 w 1704975"/>
                <a:gd name="connsiteY4" fmla="*/ 1045398 h 1047779"/>
                <a:gd name="connsiteX0" fmla="*/ 0 w 1704975"/>
                <a:gd name="connsiteY0" fmla="*/ 1047774 h 1047774"/>
                <a:gd name="connsiteX1" fmla="*/ 219075 w 1704975"/>
                <a:gd name="connsiteY1" fmla="*/ 885848 h 1047774"/>
                <a:gd name="connsiteX2" fmla="*/ 835819 w 1704975"/>
                <a:gd name="connsiteY2" fmla="*/ 24 h 1047774"/>
                <a:gd name="connsiteX3" fmla="*/ 1447800 w 1704975"/>
                <a:gd name="connsiteY3" fmla="*/ 854893 h 1047774"/>
                <a:gd name="connsiteX4" fmla="*/ 1704975 w 1704975"/>
                <a:gd name="connsiteY4" fmla="*/ 1045393 h 1047774"/>
                <a:gd name="connsiteX0" fmla="*/ 0 w 1704975"/>
                <a:gd name="connsiteY0" fmla="*/ 1047778 h 1047778"/>
                <a:gd name="connsiteX1" fmla="*/ 219075 w 1704975"/>
                <a:gd name="connsiteY1" fmla="*/ 885852 h 1047778"/>
                <a:gd name="connsiteX2" fmla="*/ 835819 w 1704975"/>
                <a:gd name="connsiteY2" fmla="*/ 28 h 1047778"/>
                <a:gd name="connsiteX3" fmla="*/ 1447800 w 1704975"/>
                <a:gd name="connsiteY3" fmla="*/ 854897 h 1047778"/>
                <a:gd name="connsiteX4" fmla="*/ 1704975 w 1704975"/>
                <a:gd name="connsiteY4" fmla="*/ 1045397 h 1047778"/>
                <a:gd name="connsiteX0" fmla="*/ 0 w 1704975"/>
                <a:gd name="connsiteY0" fmla="*/ 1047858 h 1047858"/>
                <a:gd name="connsiteX1" fmla="*/ 219075 w 1704975"/>
                <a:gd name="connsiteY1" fmla="*/ 885932 h 1047858"/>
                <a:gd name="connsiteX2" fmla="*/ 835819 w 1704975"/>
                <a:gd name="connsiteY2" fmla="*/ 108 h 1047858"/>
                <a:gd name="connsiteX3" fmla="*/ 1447800 w 1704975"/>
                <a:gd name="connsiteY3" fmla="*/ 854977 h 1047858"/>
                <a:gd name="connsiteX4" fmla="*/ 1704975 w 1704975"/>
                <a:gd name="connsiteY4" fmla="*/ 1045477 h 1047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047858">
                  <a:moveTo>
                    <a:pt x="0" y="1047858"/>
                  </a:moveTo>
                  <a:cubicBezTo>
                    <a:pt x="49411" y="1043493"/>
                    <a:pt x="79772" y="1060557"/>
                    <a:pt x="219075" y="885932"/>
                  </a:cubicBezTo>
                  <a:cubicBezTo>
                    <a:pt x="358378" y="711307"/>
                    <a:pt x="470565" y="10211"/>
                    <a:pt x="835819" y="108"/>
                  </a:cubicBezTo>
                  <a:cubicBezTo>
                    <a:pt x="1201073" y="-9995"/>
                    <a:pt x="1302941" y="680749"/>
                    <a:pt x="1447800" y="854977"/>
                  </a:cubicBezTo>
                  <a:cubicBezTo>
                    <a:pt x="1592659" y="1029205"/>
                    <a:pt x="1639888" y="1023252"/>
                    <a:pt x="1704975" y="1045477"/>
                  </a:cubicBezTo>
                </a:path>
              </a:pathLst>
            </a:custGeom>
            <a:noFill/>
            <a:ln w="28575" cap="rnd" cmpd="sng" algn="ctr">
              <a:solidFill>
                <a:schemeClr val="tx1"/>
              </a:solidFill>
              <a:prstDash val="solid"/>
            </a:ln>
            <a:effectLst/>
          </p:spPr>
          <p:txBody>
            <a:bodyPr rtlCol="0" anchor="ctr"/>
            <a:lstStyle/>
            <a:p>
              <a:pPr algn="ctr"/>
              <a:endParaRPr lang="en-US" dirty="0"/>
            </a:p>
          </p:txBody>
        </p:sp>
      </p:grpSp>
      <p:sp>
        <p:nvSpPr>
          <p:cNvPr id="133" name="Rounded Rectangle 149">
            <a:extLst>
              <a:ext uri="{FF2B5EF4-FFF2-40B4-BE49-F238E27FC236}">
                <a16:creationId xmlns:a16="http://schemas.microsoft.com/office/drawing/2014/main" id="{248E6F3B-25E8-4ECD-A0F3-891A690A7462}"/>
              </a:ext>
            </a:extLst>
          </p:cNvPr>
          <p:cNvSpPr/>
          <p:nvPr/>
        </p:nvSpPr>
        <p:spPr>
          <a:xfrm>
            <a:off x="4871224" y="1244351"/>
            <a:ext cx="1466014"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Tightly Clustered</a:t>
            </a:r>
          </a:p>
        </p:txBody>
      </p:sp>
      <p:sp>
        <p:nvSpPr>
          <p:cNvPr id="134" name="Rounded Rectangle 149">
            <a:extLst>
              <a:ext uri="{FF2B5EF4-FFF2-40B4-BE49-F238E27FC236}">
                <a16:creationId xmlns:a16="http://schemas.microsoft.com/office/drawing/2014/main" id="{1D7F1B96-D267-474D-887E-F5784F31D166}"/>
              </a:ext>
            </a:extLst>
          </p:cNvPr>
          <p:cNvSpPr/>
          <p:nvPr/>
        </p:nvSpPr>
        <p:spPr>
          <a:xfrm>
            <a:off x="7024025" y="1244351"/>
            <a:ext cx="1466014"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Dispersed</a:t>
            </a:r>
          </a:p>
        </p:txBody>
      </p:sp>
      <p:sp>
        <p:nvSpPr>
          <p:cNvPr id="142" name="Rectangle 141">
            <a:extLst>
              <a:ext uri="{FF2B5EF4-FFF2-40B4-BE49-F238E27FC236}">
                <a16:creationId xmlns:a16="http://schemas.microsoft.com/office/drawing/2014/main" id="{2DC79AC9-879A-44ED-8332-746B6036A0B5}"/>
              </a:ext>
            </a:extLst>
          </p:cNvPr>
          <p:cNvSpPr/>
          <p:nvPr/>
        </p:nvSpPr>
        <p:spPr>
          <a:xfrm>
            <a:off x="6717758" y="3142471"/>
            <a:ext cx="129909" cy="87910"/>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
        <p:nvSpPr>
          <p:cNvPr id="143" name="Rectangle 142">
            <a:extLst>
              <a:ext uri="{FF2B5EF4-FFF2-40B4-BE49-F238E27FC236}">
                <a16:creationId xmlns:a16="http://schemas.microsoft.com/office/drawing/2014/main" id="{9C1AB6E7-0920-4429-90D1-07F051A6443D}"/>
              </a:ext>
            </a:extLst>
          </p:cNvPr>
          <p:cNvSpPr/>
          <p:nvPr/>
        </p:nvSpPr>
        <p:spPr>
          <a:xfrm>
            <a:off x="6847667" y="3091722"/>
            <a:ext cx="129909" cy="138660"/>
          </a:xfrm>
          <a:prstGeom prst="rect">
            <a:avLst/>
          </a:prstGeom>
          <a:solidFill>
            <a:srgbClr val="009DDC">
              <a:alpha val="50000"/>
            </a:srgbClr>
          </a:solidFill>
          <a:ln w="6350" cap="flat" cmpd="sng" algn="ctr">
            <a:solidFill>
              <a:schemeClr val="tx1"/>
            </a:solidFill>
            <a:prstDash val="solid"/>
          </a:ln>
          <a:effectLst/>
        </p:spPr>
        <p:txBody>
          <a:bodyPr rtlCol="0" anchor="ctr"/>
          <a:lstStyle/>
          <a:p>
            <a:pPr algn="ctr" defTabSz="914400"/>
            <a:endParaRPr lang="en-US" sz="1050" b="1" kern="0" dirty="0">
              <a:solidFill>
                <a:srgbClr val="FF0000"/>
              </a:solidFill>
              <a:latin typeface="Arial"/>
            </a:endParaRPr>
          </a:p>
        </p:txBody>
      </p:sp>
    </p:spTree>
    <p:extLst>
      <p:ext uri="{BB962C8B-B14F-4D97-AF65-F5344CB8AC3E}">
        <p14:creationId xmlns:p14="http://schemas.microsoft.com/office/powerpoint/2010/main" val="472165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178970"/>
            <a:ext cx="8528522" cy="3260382"/>
          </a:xfrm>
        </p:spPr>
        <p:txBody>
          <a:bodyPr/>
          <a:lstStyle/>
          <a:p>
            <a:r>
              <a:rPr lang="en-US" dirty="0"/>
              <a:t>Calculated for a column of data by:</a:t>
            </a:r>
          </a:p>
          <a:p>
            <a:pPr marL="800100" lvl="1" indent="-342900">
              <a:buFont typeface="+mj-lt"/>
              <a:buAutoNum type="arabicPeriod"/>
            </a:pPr>
            <a:r>
              <a:rPr lang="en-US" dirty="0"/>
              <a:t>Finding the mean (average) of all values in the set.</a:t>
            </a:r>
          </a:p>
          <a:p>
            <a:pPr marL="800100" lvl="1" indent="-342900">
              <a:buFont typeface="+mj-lt"/>
              <a:buAutoNum type="arabicPeriod"/>
            </a:pPr>
            <a:r>
              <a:rPr lang="en-US" dirty="0"/>
              <a:t>For each number in the set, subtracting the mean and then squaring the difference.</a:t>
            </a:r>
          </a:p>
          <a:p>
            <a:pPr marL="800100" lvl="1" indent="-342900">
              <a:buFont typeface="+mj-lt"/>
              <a:buAutoNum type="arabicPeriod"/>
            </a:pPr>
            <a:r>
              <a:rPr lang="en-US" dirty="0"/>
              <a:t>Adding up all of the values you calculated in Step 2, and dividing by the number of values in the set to get the average.</a:t>
            </a:r>
          </a:p>
          <a:p>
            <a:r>
              <a:rPr lang="en-US" dirty="0"/>
              <a:t>Provides two benefits by squaring the difference (Step 2)</a:t>
            </a:r>
          </a:p>
          <a:p>
            <a:pPr lvl="1"/>
            <a:r>
              <a:rPr lang="en-US" dirty="0"/>
              <a:t>Gives more weight to values farther away from the mean.</a:t>
            </a:r>
          </a:p>
          <a:p>
            <a:pPr lvl="1"/>
            <a:r>
              <a:rPr lang="en-US" dirty="0"/>
              <a:t>Ensures that numbers less than the mean won't cancel out numbers greater than the mean.</a:t>
            </a:r>
          </a:p>
          <a:p>
            <a:pPr lvl="1"/>
            <a:r>
              <a:rPr lang="en-US" dirty="0"/>
              <a:t>Values that are less than the mean or greater than the mean will both have a positive influence on the measure of variance.</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28</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Calculation of Variance</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1B9810-321E-4205-A323-A88898D6D78B}"/>
                  </a:ext>
                </a:extLst>
              </p:cNvPr>
              <p:cNvSpPr txBox="1"/>
              <p:nvPr/>
            </p:nvSpPr>
            <p:spPr>
              <a:xfrm>
                <a:off x="547227" y="1319729"/>
                <a:ext cx="163557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𝜎</m:t>
                          </m:r>
                        </m:e>
                        <m:sup>
                          <m:r>
                            <a:rPr lang="en-US" b="0" i="1" smtClean="0">
                              <a:solidFill>
                                <a:schemeClr val="bg1"/>
                              </a:solidFill>
                              <a:latin typeface="Cambria Math" panose="02040503050406030204" pitchFamily="18" charset="0"/>
                              <a:ea typeface="Cambria Math" panose="02040503050406030204" pitchFamily="18" charset="0"/>
                            </a:rPr>
                            <m:t>2</m:t>
                          </m:r>
                        </m:sup>
                      </m:sSup>
                      <m:r>
                        <a:rPr lang="en-US"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l-GR"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𝑋</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𝜇</m:t>
                                      </m:r>
                                    </m:e>
                                  </m:d>
                                </m:e>
                                <m:sup>
                                  <m:r>
                                    <a:rPr lang="en-US" i="1">
                                      <a:solidFill>
                                        <a:schemeClr val="bg1"/>
                                      </a:solidFill>
                                      <a:latin typeface="Cambria Math" panose="02040503050406030204" pitchFamily="18" charset="0"/>
                                      <a:ea typeface="Cambria Math" panose="02040503050406030204" pitchFamily="18" charset="0"/>
                                    </a:rPr>
                                    <m:t>2</m:t>
                                  </m:r>
                                </m:sup>
                              </m:sSup>
                            </m:e>
                          </m:nary>
                        </m:num>
                        <m:den>
                          <m:r>
                            <a:rPr lang="en-US" b="0" i="1" smtClean="0">
                              <a:solidFill>
                                <a:schemeClr val="bg1"/>
                              </a:solidFill>
                              <a:latin typeface="Cambria Math" panose="02040503050406030204" pitchFamily="18" charset="0"/>
                              <a:ea typeface="Cambria Math" panose="02040503050406030204" pitchFamily="18" charset="0"/>
                            </a:rPr>
                            <m:t>𝑁</m:t>
                          </m:r>
                        </m:den>
                      </m:f>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C11B9810-321E-4205-A323-A88898D6D78B}"/>
                  </a:ext>
                </a:extLst>
              </p:cNvPr>
              <p:cNvSpPr txBox="1">
                <a:spLocks noRot="1" noChangeAspect="1" noMove="1" noResize="1" noEditPoints="1" noAdjustHandles="1" noChangeArrowheads="1" noChangeShapeType="1" noTextEdit="1"/>
              </p:cNvSpPr>
              <p:nvPr/>
            </p:nvSpPr>
            <p:spPr>
              <a:xfrm>
                <a:off x="547227" y="1319729"/>
                <a:ext cx="1635576" cy="553998"/>
              </a:xfrm>
              <a:prstGeom prst="rect">
                <a:avLst/>
              </a:prstGeom>
              <a:blipFill>
                <a:blip r:embed="rId3"/>
                <a:stretch>
                  <a:fillRect/>
                </a:stretch>
              </a:blipFill>
            </p:spPr>
            <p:txBody>
              <a:bodyPr/>
              <a:lstStyle/>
              <a:p>
                <a:r>
                  <a:rPr lang="en-US">
                    <a:noFill/>
                  </a:rPr>
                  <a:t> </a:t>
                </a:r>
              </a:p>
            </p:txBody>
          </p:sp>
        </mc:Fallback>
      </mc:AlternateContent>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595102" y="1243242"/>
            <a:ext cx="6206973" cy="2092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Variance of a population—</a:t>
            </a:r>
            <a:r>
              <a:rPr lang="en-US" sz="1300" kern="0" dirty="0">
                <a:solidFill>
                  <a:srgbClr val="000000"/>
                </a:solidFill>
                <a:latin typeface="Calibri"/>
                <a:cs typeface="Calibri"/>
              </a:rPr>
              <a:t>Measures how far each value in the dataset is from the mean</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σ</a:t>
            </a:r>
            <a:r>
              <a:rPr lang="en-US" sz="1300" i="1" kern="0" baseline="30000" dirty="0">
                <a:solidFill>
                  <a:srgbClr val="000000"/>
                </a:solidFill>
                <a:latin typeface="Calibri"/>
                <a:cs typeface="Calibri"/>
              </a:rPr>
              <a:t>2</a:t>
            </a:r>
            <a:r>
              <a:rPr lang="en-US" sz="1300" kern="0" dirty="0">
                <a:solidFill>
                  <a:srgbClr val="000000"/>
                </a:solidFill>
                <a:latin typeface="Calibri"/>
                <a:cs typeface="Calibri"/>
              </a:rPr>
              <a:t> represents variance of a population.</a:t>
            </a:r>
          </a:p>
          <a:p>
            <a:pPr marL="285750" lvl="0" indent="-285750" defTabSz="914400" eaLnBrk="1" hangingPunct="1">
              <a:buFont typeface="Arial" panose="020B0604020202020204" pitchFamily="34" charset="0"/>
              <a:buChar char="•"/>
              <a:defRPr/>
            </a:pPr>
            <a:r>
              <a:rPr lang="en-US" sz="1300" kern="0" dirty="0">
                <a:solidFill>
                  <a:srgbClr val="000000"/>
                </a:solidFill>
                <a:latin typeface="Calibri"/>
                <a:cs typeface="Calibri"/>
              </a:rPr>
              <a:t>Σ is the summation operator, meaning "add the following numbers."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quantity measured in the data, such as house prices or the number of bedrooms.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μ</a:t>
            </a:r>
            <a:r>
              <a:rPr lang="en-US" sz="1300" kern="0" dirty="0">
                <a:solidFill>
                  <a:srgbClr val="000000"/>
                </a:solidFill>
                <a:latin typeface="Calibri"/>
                <a:cs typeface="Calibri"/>
              </a:rPr>
              <a:t> is the mean, the average of all of the values in the set.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number of values included in the set.</a:t>
            </a:r>
          </a:p>
          <a:p>
            <a:pPr lvl="0" defTabSz="914400" eaLnBrk="1" hangingPunct="1">
              <a:spcBef>
                <a:spcPct val="50000"/>
              </a:spcBef>
              <a:defRPr/>
            </a:pPr>
            <a:endParaRPr lang="en-US" sz="1300" kern="0" dirty="0">
              <a:solidFill>
                <a:srgbClr val="000000"/>
              </a:solidFill>
              <a:latin typeface="Calibri"/>
              <a:cs typeface="Calibri"/>
            </a:endParaRPr>
          </a:p>
        </p:txBody>
      </p:sp>
    </p:spTree>
    <p:extLst>
      <p:ext uri="{BB962C8B-B14F-4D97-AF65-F5344CB8AC3E}">
        <p14:creationId xmlns:p14="http://schemas.microsoft.com/office/powerpoint/2010/main" val="1913116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178970"/>
            <a:ext cx="8528522" cy="3260382"/>
          </a:xfrm>
        </p:spPr>
        <p:txBody>
          <a:bodyPr/>
          <a:lstStyle/>
          <a:p>
            <a:r>
              <a:rPr lang="en-US" dirty="0"/>
              <a:t>Different formula for working with a sample set, a smaller group than the population.</a:t>
            </a:r>
          </a:p>
          <a:p>
            <a:r>
              <a:rPr lang="en-US" dirty="0"/>
              <a:t>Performs Bessel’s Correction:</a:t>
            </a:r>
          </a:p>
          <a:p>
            <a:pPr lvl="1"/>
            <a:r>
              <a:rPr lang="en-US" dirty="0"/>
              <a:t>Subtracts 1 from the total number of values in the sample.</a:t>
            </a:r>
          </a:p>
          <a:p>
            <a:pPr lvl="1"/>
            <a:r>
              <a:rPr lang="en-US" dirty="0"/>
              <a:t>Compensates for the lack of information that would be provided by the larger population.</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29</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Variance in a Sample Set</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595102" y="1243242"/>
            <a:ext cx="6548898" cy="1892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Variance in a sample set—</a:t>
            </a:r>
            <a:r>
              <a:rPr lang="en-US" sz="1300" kern="0" dirty="0">
                <a:solidFill>
                  <a:srgbClr val="000000"/>
                </a:solidFill>
                <a:latin typeface="Calibri"/>
                <a:cs typeface="Calibri"/>
              </a:rPr>
              <a:t>Measures how far each value in the dataset is from the mean</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s</a:t>
            </a:r>
            <a:r>
              <a:rPr lang="en-US" sz="1300" i="1" kern="0" baseline="30000" dirty="0">
                <a:solidFill>
                  <a:srgbClr val="000000"/>
                </a:solidFill>
                <a:latin typeface="Calibri"/>
                <a:cs typeface="Calibri"/>
              </a:rPr>
              <a:t>2</a:t>
            </a:r>
            <a:r>
              <a:rPr lang="en-US" sz="1300" kern="0" dirty="0">
                <a:solidFill>
                  <a:srgbClr val="000000"/>
                </a:solidFill>
                <a:latin typeface="Calibri"/>
                <a:cs typeface="Calibri"/>
              </a:rPr>
              <a:t> represents variance of a sample.</a:t>
            </a:r>
          </a:p>
          <a:p>
            <a:pPr marL="285750" lvl="0" indent="-285750" defTabSz="914400" eaLnBrk="1" hangingPunct="1">
              <a:buFont typeface="Arial" panose="020B0604020202020204" pitchFamily="34" charset="0"/>
              <a:buChar char="•"/>
              <a:defRPr/>
            </a:pPr>
            <a:r>
              <a:rPr lang="en-US" sz="1300" kern="0" dirty="0">
                <a:solidFill>
                  <a:srgbClr val="000000"/>
                </a:solidFill>
                <a:latin typeface="Calibri"/>
                <a:cs typeface="Calibri"/>
              </a:rPr>
              <a:t>Σ is the summation operator, meaning "add the following numbers."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quantity measured in the data, such as house prices or the number of bedrooms.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mean, the average of all of the values in the set.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number of values included in the set.</a:t>
            </a:r>
          </a:p>
          <a:p>
            <a:pPr lvl="0" defTabSz="914400" eaLnBrk="1" hangingPunct="1">
              <a:spcBef>
                <a:spcPct val="50000"/>
              </a:spcBef>
              <a:defRPr/>
            </a:pPr>
            <a:endParaRPr lang="en-US" sz="1300" kern="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12EBDA-D74C-4072-92FC-5D5908D736DF}"/>
                  </a:ext>
                </a:extLst>
              </p:cNvPr>
              <p:cNvSpPr txBox="1"/>
              <p:nvPr/>
            </p:nvSpPr>
            <p:spPr>
              <a:xfrm>
                <a:off x="572117" y="1309315"/>
                <a:ext cx="1673215" cy="64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𝑠</m:t>
                          </m:r>
                        </m:e>
                        <m:sup>
                          <m:r>
                            <a:rPr lang="en-US" b="0" i="1" smtClean="0">
                              <a:solidFill>
                                <a:schemeClr val="bg1"/>
                              </a:solidFill>
                              <a:latin typeface="Cambria Math" panose="02040503050406030204" pitchFamily="18" charset="0"/>
                              <a:ea typeface="Cambria Math" panose="02040503050406030204" pitchFamily="18" charset="0"/>
                            </a:rPr>
                            <m:t>2</m:t>
                          </m:r>
                        </m:sup>
                      </m:sSup>
                      <m:r>
                        <a:rPr lang="en-US"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l-GR"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𝑋</m:t>
                                      </m:r>
                                      <m:r>
                                        <a:rPr lang="en-US" i="1">
                                          <a:solidFill>
                                            <a:schemeClr val="bg1"/>
                                          </a:solidFill>
                                          <a:latin typeface="Cambria Math" panose="02040503050406030204" pitchFamily="18" charset="0"/>
                                          <a:ea typeface="Cambria Math" panose="02040503050406030204" pitchFamily="18" charset="0"/>
                                        </a:rPr>
                                        <m:t>−</m:t>
                                      </m:r>
                                      <m:bar>
                                        <m:barPr>
                                          <m:pos m:val="top"/>
                                          <m:ctrlPr>
                                            <a:rPr lang="en-US" i="1">
                                              <a:solidFill>
                                                <a:schemeClr val="bg1"/>
                                              </a:solidFill>
                                              <a:latin typeface="Cambria Math" panose="02040503050406030204" pitchFamily="18" charset="0"/>
                                              <a:ea typeface="Cambria Math" panose="02040503050406030204" pitchFamily="18" charset="0"/>
                                            </a:rPr>
                                          </m:ctrlPr>
                                        </m:barPr>
                                        <m:e>
                                          <m:r>
                                            <a:rPr lang="en-US" i="1">
                                              <a:solidFill>
                                                <a:schemeClr val="bg1"/>
                                              </a:solidFill>
                                              <a:latin typeface="Cambria Math" panose="02040503050406030204" pitchFamily="18" charset="0"/>
                                              <a:ea typeface="Cambria Math" panose="02040503050406030204" pitchFamily="18" charset="0"/>
                                            </a:rPr>
                                            <m:t>𝑋</m:t>
                                          </m:r>
                                        </m:e>
                                      </m:bar>
                                    </m:e>
                                  </m:d>
                                </m:e>
                                <m:sup>
                                  <m:r>
                                    <a:rPr lang="en-US" i="1">
                                      <a:solidFill>
                                        <a:schemeClr val="bg1"/>
                                      </a:solidFill>
                                      <a:latin typeface="Cambria Math" panose="02040503050406030204" pitchFamily="18" charset="0"/>
                                      <a:ea typeface="Cambria Math" panose="02040503050406030204" pitchFamily="18" charset="0"/>
                                    </a:rPr>
                                    <m:t>2</m:t>
                                  </m:r>
                                </m:sup>
                              </m:sSup>
                            </m:e>
                          </m:nary>
                        </m:num>
                        <m:den>
                          <m:r>
                            <a:rPr lang="en-US" i="1">
                              <a:solidFill>
                                <a:schemeClr val="bg1"/>
                              </a:solidFill>
                              <a:latin typeface="Cambria Math" panose="02040503050406030204" pitchFamily="18" charset="0"/>
                              <a:ea typeface="Cambria Math" panose="02040503050406030204" pitchFamily="18" charset="0"/>
                            </a:rPr>
                            <m:t>𝑛</m:t>
                          </m:r>
                          <m:r>
                            <a:rPr lang="en-US" i="1">
                              <a:solidFill>
                                <a:schemeClr val="bg1"/>
                              </a:solidFill>
                              <a:latin typeface="Cambria Math" panose="02040503050406030204" pitchFamily="18" charset="0"/>
                              <a:ea typeface="Cambria Math" panose="02040503050406030204" pitchFamily="18" charset="0"/>
                            </a:rPr>
                            <m:t>−1</m:t>
                          </m:r>
                        </m:den>
                      </m:f>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8F12EBDA-D74C-4072-92FC-5D5908D736DF}"/>
                  </a:ext>
                </a:extLst>
              </p:cNvPr>
              <p:cNvSpPr txBox="1">
                <a:spLocks noRot="1" noChangeAspect="1" noMove="1" noResize="1" noEditPoints="1" noAdjustHandles="1" noChangeArrowheads="1" noChangeShapeType="1" noTextEdit="1"/>
              </p:cNvSpPr>
              <p:nvPr/>
            </p:nvSpPr>
            <p:spPr>
              <a:xfrm>
                <a:off x="572117" y="1309315"/>
                <a:ext cx="1673215" cy="64363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276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E2E082-A53C-45EE-97A7-291D21DD9521}"/>
              </a:ext>
            </a:extLst>
          </p:cNvPr>
          <p:cNvSpPr>
            <a:spLocks noGrp="1"/>
          </p:cNvSpPr>
          <p:nvPr>
            <p:ph type="sldNum" sz="quarter" idx="12"/>
          </p:nvPr>
        </p:nvSpPr>
        <p:spPr/>
        <p:txBody>
          <a:bodyPr/>
          <a:lstStyle/>
          <a:p>
            <a:fld id="{A8160BDD-7155-D744-B749-9730458604AD}" type="slidenum">
              <a:rPr lang="en-US" smtClean="0"/>
              <a:t>3</a:t>
            </a:fld>
            <a:endParaRPr lang="en-US" dirty="0"/>
          </a:p>
        </p:txBody>
      </p:sp>
      <p:sp>
        <p:nvSpPr>
          <p:cNvPr id="6" name="Content Placeholder 5">
            <a:extLst>
              <a:ext uri="{FF2B5EF4-FFF2-40B4-BE49-F238E27FC236}">
                <a16:creationId xmlns:a16="http://schemas.microsoft.com/office/drawing/2014/main" id="{563CC37A-F72F-4173-9D3C-1897200CA3B9}"/>
              </a:ext>
            </a:extLst>
          </p:cNvPr>
          <p:cNvSpPr>
            <a:spLocks noGrp="1"/>
          </p:cNvSpPr>
          <p:nvPr>
            <p:ph idx="1"/>
          </p:nvPr>
        </p:nvSpPr>
        <p:spPr/>
        <p:txBody>
          <a:bodyPr/>
          <a:lstStyle/>
          <a:p>
            <a:r>
              <a:rPr lang="en-US" dirty="0"/>
              <a:t>May need to be collected just once, or on a recurring basis.</a:t>
            </a:r>
          </a:p>
          <a:p>
            <a:pPr lvl="1"/>
            <a:r>
              <a:rPr lang="en-US" dirty="0"/>
              <a:t>One-time analysis of a historical dataset</a:t>
            </a:r>
          </a:p>
          <a:p>
            <a:pPr lvl="2"/>
            <a:r>
              <a:rPr lang="en-US" dirty="0"/>
              <a:t>Company’s own data – e.g., manufacturing production records, business databases, surveys, or marketing records</a:t>
            </a:r>
          </a:p>
          <a:p>
            <a:pPr lvl="2"/>
            <a:r>
              <a:rPr lang="en-US" dirty="0"/>
              <a:t>Third-part data – e.g., medical research data, census reports, or public records that you have downloaded from a government website</a:t>
            </a:r>
          </a:p>
          <a:p>
            <a:pPr lvl="1"/>
            <a:r>
              <a:rPr lang="en-US" dirty="0"/>
              <a:t>Ongoing analysis of incoming data, such as:</a:t>
            </a:r>
          </a:p>
          <a:p>
            <a:pPr lvl="2"/>
            <a:r>
              <a:rPr lang="en-US" dirty="0"/>
              <a:t>Data collected by IoT sensors</a:t>
            </a:r>
          </a:p>
          <a:p>
            <a:pPr lvl="2"/>
            <a:r>
              <a:rPr lang="en-US" dirty="0"/>
              <a:t>Sales transaction records</a:t>
            </a:r>
          </a:p>
          <a:p>
            <a:pPr lvl="2"/>
            <a:r>
              <a:rPr lang="en-US" dirty="0"/>
              <a:t>System logs</a:t>
            </a:r>
          </a:p>
          <a:p>
            <a:r>
              <a:rPr lang="en-US" dirty="0"/>
              <a:t>May be in different formats, such as:</a:t>
            </a:r>
          </a:p>
          <a:p>
            <a:pPr lvl="1"/>
            <a:r>
              <a:rPr lang="en-US" dirty="0"/>
              <a:t>JSON</a:t>
            </a:r>
          </a:p>
          <a:p>
            <a:pPr lvl="1"/>
            <a:r>
              <a:rPr lang="en-US" dirty="0"/>
              <a:t>CSV</a:t>
            </a:r>
          </a:p>
          <a:p>
            <a:pPr lvl="1"/>
            <a:r>
              <a:rPr lang="en-US" dirty="0"/>
              <a:t>XML</a:t>
            </a:r>
          </a:p>
          <a:p>
            <a:pPr lvl="1"/>
            <a:r>
              <a:rPr lang="en-US" dirty="0"/>
              <a:t>Relational database/SQL</a:t>
            </a:r>
          </a:p>
          <a:p>
            <a:r>
              <a:rPr lang="en-US" dirty="0"/>
              <a:t>When you must collect and prepare data on a recurrent basis, it is</a:t>
            </a:r>
            <a:br>
              <a:rPr lang="en-US" dirty="0"/>
            </a:br>
            <a:r>
              <a:rPr lang="en-US" dirty="0"/>
              <a:t>beneficial to develop scripts to automate processes that download, </a:t>
            </a:r>
            <a:br>
              <a:rPr lang="en-US" dirty="0"/>
            </a:br>
            <a:r>
              <a:rPr lang="en-US" dirty="0"/>
              <a:t>convert, and combine data coming in from various sources.</a:t>
            </a:r>
          </a:p>
        </p:txBody>
      </p:sp>
      <p:sp>
        <p:nvSpPr>
          <p:cNvPr id="5" name="Title 4">
            <a:extLst>
              <a:ext uri="{FF2B5EF4-FFF2-40B4-BE49-F238E27FC236}">
                <a16:creationId xmlns:a16="http://schemas.microsoft.com/office/drawing/2014/main" id="{48578589-7509-4BB5-927C-0BA6A3F38AB2}"/>
              </a:ext>
            </a:extLst>
          </p:cNvPr>
          <p:cNvSpPr>
            <a:spLocks noGrp="1"/>
          </p:cNvSpPr>
          <p:nvPr>
            <p:ph type="title"/>
          </p:nvPr>
        </p:nvSpPr>
        <p:spPr/>
        <p:txBody>
          <a:bodyPr/>
          <a:lstStyle/>
          <a:p>
            <a:r>
              <a:rPr lang="en-US" dirty="0"/>
              <a:t>Machine Learning Datasets</a:t>
            </a:r>
          </a:p>
        </p:txBody>
      </p:sp>
      <p:grpSp>
        <p:nvGrpSpPr>
          <p:cNvPr id="3" name="Group 2">
            <a:extLst>
              <a:ext uri="{FF2B5EF4-FFF2-40B4-BE49-F238E27FC236}">
                <a16:creationId xmlns:a16="http://schemas.microsoft.com/office/drawing/2014/main" id="{0E099DB9-0727-4F25-94FE-14AA98387D96}"/>
              </a:ext>
            </a:extLst>
          </p:cNvPr>
          <p:cNvGrpSpPr/>
          <p:nvPr/>
        </p:nvGrpSpPr>
        <p:grpSpPr>
          <a:xfrm>
            <a:off x="7169880" y="3113669"/>
            <a:ext cx="1784304" cy="1997961"/>
            <a:chOff x="7090768" y="4670094"/>
            <a:chExt cx="1784304" cy="1997961"/>
          </a:xfrm>
        </p:grpSpPr>
        <p:pic>
          <p:nvPicPr>
            <p:cNvPr id="7" name="Picture 6" descr="Image result">
              <a:extLst>
                <a:ext uri="{FF2B5EF4-FFF2-40B4-BE49-F238E27FC236}">
                  <a16:creationId xmlns:a16="http://schemas.microsoft.com/office/drawing/2014/main" id="{CC8CBCA5-B4E8-492F-B1EC-76948E63B0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768" y="4697657"/>
              <a:ext cx="1784304" cy="1970398"/>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07">
              <a:extLst>
                <a:ext uri="{FF2B5EF4-FFF2-40B4-BE49-F238E27FC236}">
                  <a16:creationId xmlns:a16="http://schemas.microsoft.com/office/drawing/2014/main" id="{90A34069-3808-4DDF-8D59-3BB6AA0F9A81}"/>
                </a:ext>
              </a:extLst>
            </p:cNvPr>
            <p:cNvSpPr txBox="1">
              <a:spLocks noChangeArrowheads="1"/>
            </p:cNvSpPr>
            <p:nvPr/>
          </p:nvSpPr>
          <p:spPr bwMode="auto">
            <a:xfrm>
              <a:off x="7238488" y="4670094"/>
              <a:ext cx="1490662" cy="523220"/>
            </a:xfrm>
            <a:prstGeom prst="rect">
              <a:avLst/>
            </a:prstGeom>
            <a:noFill/>
            <a:ln>
              <a:noFill/>
            </a:ln>
            <a:scene3d>
              <a:camera prst="isometricBottomDown">
                <a:rot lat="3421331" lon="19627662" rev="19719319"/>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800" b="1" i="0" u="none" strike="noStrike" kern="0" cap="none" spc="0" normalizeH="0" baseline="0" noProof="0" dirty="0">
                  <a:ln>
                    <a:noFill/>
                  </a:ln>
                  <a:solidFill>
                    <a:srgbClr val="000000">
                      <a:alpha val="30000"/>
                    </a:srgbClr>
                  </a:solidFill>
                  <a:effectLst/>
                  <a:uLnTx/>
                  <a:uFillTx/>
                  <a:latin typeface="Calibri"/>
                  <a:cs typeface="Calibri"/>
                </a:rPr>
                <a:t>Datasets</a:t>
              </a:r>
            </a:p>
          </p:txBody>
        </p:sp>
      </p:grpSp>
    </p:spTree>
    <p:extLst>
      <p:ext uri="{BB962C8B-B14F-4D97-AF65-F5344CB8AC3E}">
        <p14:creationId xmlns:p14="http://schemas.microsoft.com/office/powerpoint/2010/main" val="285369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178970"/>
            <a:ext cx="8528522" cy="3260382"/>
          </a:xfrm>
        </p:spPr>
        <p:txBody>
          <a:bodyPr/>
          <a:lstStyle/>
          <a:p>
            <a:r>
              <a:rPr lang="en-US" dirty="0"/>
              <a:t>If you have already obtained the variance, you can obtain the standard deviation simply by getting the square root of the variance. Or you can calculate standard deviation by:</a:t>
            </a:r>
          </a:p>
          <a:p>
            <a:pPr marL="800100" lvl="1" indent="-342900">
              <a:buFont typeface="+mj-lt"/>
              <a:buAutoNum type="arabicPeriod"/>
            </a:pPr>
            <a:r>
              <a:rPr lang="en-US" dirty="0"/>
              <a:t>Finding the mean (average) of all values in the set.</a:t>
            </a:r>
          </a:p>
          <a:p>
            <a:pPr marL="800100" lvl="1" indent="-342900">
              <a:buFont typeface="+mj-lt"/>
              <a:buAutoNum type="arabicPeriod"/>
            </a:pPr>
            <a:r>
              <a:rPr lang="en-US" dirty="0"/>
              <a:t>For each number in the set, subtracting the mean and then squaring the difference.</a:t>
            </a:r>
          </a:p>
          <a:p>
            <a:pPr marL="800100" lvl="1" indent="-342900">
              <a:buFont typeface="+mj-lt"/>
              <a:buAutoNum type="arabicPeriod"/>
            </a:pPr>
            <a:r>
              <a:rPr lang="en-US" dirty="0"/>
              <a:t>Adding up all of the values you calculated in Step 2, and dividing by the number of values in the set to get the average.</a:t>
            </a:r>
          </a:p>
          <a:p>
            <a:pPr marL="800100" lvl="1" indent="-342900">
              <a:buFont typeface="+mj-lt"/>
              <a:buAutoNum type="arabicPeriod"/>
            </a:pPr>
            <a:r>
              <a:rPr lang="en-US" dirty="0"/>
              <a:t>Taking the square root of the Step 3 result.</a:t>
            </a:r>
          </a:p>
          <a:p>
            <a:pPr marL="400050"/>
            <a:r>
              <a:rPr lang="en-US" dirty="0"/>
              <a:t>When working with a sample, you must adjust the formula for standard deviation like you adjust the variance formula, subtracting 1 from the number of values.</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30</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Calculation of Standard Deviation</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595102" y="1243242"/>
            <a:ext cx="6548898" cy="1892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Standard deviation for an entire population—</a:t>
            </a:r>
            <a:r>
              <a:rPr lang="en-US" sz="1300" kern="0" dirty="0">
                <a:solidFill>
                  <a:srgbClr val="000000"/>
                </a:solidFill>
                <a:latin typeface="Calibri"/>
                <a:cs typeface="Calibri"/>
              </a:rPr>
              <a:t>Measures variance</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l-GR" sz="1300" i="1" kern="0" dirty="0">
                <a:solidFill>
                  <a:srgbClr val="000000"/>
                </a:solidFill>
                <a:latin typeface="Calibri"/>
                <a:cs typeface="Calibri"/>
              </a:rPr>
              <a:t>σ</a:t>
            </a:r>
            <a:r>
              <a:rPr lang="en-US" sz="1300" kern="0" dirty="0">
                <a:solidFill>
                  <a:srgbClr val="000000"/>
                </a:solidFill>
                <a:latin typeface="Calibri"/>
                <a:cs typeface="Calibri"/>
              </a:rPr>
              <a:t> represents standard deviation of a population.</a:t>
            </a:r>
          </a:p>
          <a:p>
            <a:pPr marL="285750" lvl="0" indent="-285750" defTabSz="914400" eaLnBrk="1" hangingPunct="1">
              <a:buFont typeface="Arial" panose="020B0604020202020204" pitchFamily="34" charset="0"/>
              <a:buChar char="•"/>
              <a:defRPr/>
            </a:pPr>
            <a:r>
              <a:rPr lang="en-US" sz="1300" kern="0" dirty="0">
                <a:solidFill>
                  <a:srgbClr val="000000"/>
                </a:solidFill>
                <a:latin typeface="Calibri"/>
                <a:cs typeface="Calibri"/>
              </a:rPr>
              <a:t>Σ is the summation operator, meaning "add the following numbers."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quantity measured in the data, such as house prices or the number of bedrooms.</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μ</a:t>
            </a:r>
            <a:r>
              <a:rPr lang="en-US" sz="1300" kern="0" dirty="0">
                <a:solidFill>
                  <a:srgbClr val="000000"/>
                </a:solidFill>
                <a:latin typeface="Calibri"/>
                <a:cs typeface="Calibri"/>
              </a:rPr>
              <a:t> is the mean, the average of all of the values in the set.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number of values included in the set.</a:t>
            </a:r>
          </a:p>
          <a:p>
            <a:pPr lvl="0" defTabSz="914400" eaLnBrk="1" hangingPunct="1">
              <a:spcBef>
                <a:spcPct val="50000"/>
              </a:spcBef>
              <a:defRPr/>
            </a:pPr>
            <a:endParaRPr lang="en-US" sz="1300" kern="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4A2350-BE08-4348-98CF-F9D7C9159ADA}"/>
                  </a:ext>
                </a:extLst>
              </p:cNvPr>
              <p:cNvSpPr txBox="1"/>
              <p:nvPr/>
            </p:nvSpPr>
            <p:spPr>
              <a:xfrm>
                <a:off x="147589" y="1340108"/>
                <a:ext cx="2447513"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𝜎</m:t>
                      </m:r>
                      <m:r>
                        <a:rPr lang="en-US" i="1" smtClean="0">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sSup>
                                <m:sSupPr>
                                  <m:ctrlPr>
                                    <a:rPr lang="en-US" i="1">
                                      <a:solidFill>
                                        <a:schemeClr val="bg1"/>
                                      </a:solidFill>
                                      <a:latin typeface="Cambria Math" panose="02040503050406030204" pitchFamily="18" charset="0"/>
                                      <a:ea typeface="Cambria Math" panose="02040503050406030204" pitchFamily="18" charset="0"/>
                                    </a:rPr>
                                  </m:ctrlPr>
                                </m:sSupPr>
                                <m:e>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d>
                                        <m:dPr>
                                          <m:ctrlPr>
                                            <a:rPr lang="el-GR"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𝑋</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𝜇</m:t>
                                          </m:r>
                                        </m:e>
                                      </m:d>
                                    </m:e>
                                  </m:nary>
                                </m:e>
                                <m:sup>
                                  <m:r>
                                    <a:rPr lang="en-US" i="1">
                                      <a:solidFill>
                                        <a:schemeClr val="bg1"/>
                                      </a:solidFill>
                                      <a:latin typeface="Cambria Math" panose="02040503050406030204" pitchFamily="18" charset="0"/>
                                      <a:ea typeface="Cambria Math" panose="02040503050406030204" pitchFamily="18" charset="0"/>
                                    </a:rPr>
                                    <m:t>2</m:t>
                                  </m:r>
                                </m:sup>
                              </m:sSup>
                            </m:num>
                            <m:den>
                              <m:r>
                                <a:rPr lang="en-US" i="1">
                                  <a:solidFill>
                                    <a:schemeClr val="bg1"/>
                                  </a:solidFill>
                                  <a:latin typeface="Cambria Math" panose="02040503050406030204" pitchFamily="18" charset="0"/>
                                  <a:ea typeface="Cambria Math" panose="02040503050406030204" pitchFamily="18" charset="0"/>
                                </a:rPr>
                                <m:t>𝑁</m:t>
                              </m:r>
                            </m:den>
                          </m:f>
                        </m:e>
                      </m:rad>
                    </m:oMath>
                  </m:oMathPara>
                </a14:m>
                <a:endParaRPr lang="en-US" i="1" dirty="0">
                  <a:solidFill>
                    <a:schemeClr val="bg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A84A2350-BE08-4348-98CF-F9D7C9159ADA}"/>
                  </a:ext>
                </a:extLst>
              </p:cNvPr>
              <p:cNvSpPr txBox="1">
                <a:spLocks noRot="1" noChangeAspect="1" noMove="1" noResize="1" noEditPoints="1" noAdjustHandles="1" noChangeArrowheads="1" noChangeShapeType="1" noTextEdit="1"/>
              </p:cNvSpPr>
              <p:nvPr/>
            </p:nvSpPr>
            <p:spPr>
              <a:xfrm>
                <a:off x="147589" y="1340108"/>
                <a:ext cx="2447513" cy="818366"/>
              </a:xfrm>
              <a:prstGeom prst="rect">
                <a:avLst/>
              </a:prstGeom>
              <a:blipFill>
                <a:blip r:embed="rId3"/>
                <a:stretch>
                  <a:fillRect b="-746"/>
                </a:stretch>
              </a:blipFill>
            </p:spPr>
            <p:txBody>
              <a:bodyPr/>
              <a:lstStyle/>
              <a:p>
                <a:r>
                  <a:rPr lang="en-US">
                    <a:noFill/>
                  </a:rPr>
                  <a:t> </a:t>
                </a:r>
              </a:p>
            </p:txBody>
          </p:sp>
        </mc:Fallback>
      </mc:AlternateContent>
    </p:spTree>
    <p:extLst>
      <p:ext uri="{BB962C8B-B14F-4D97-AF65-F5344CB8AC3E}">
        <p14:creationId xmlns:p14="http://schemas.microsoft.com/office/powerpoint/2010/main" val="1693674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00641D72-1350-4A28-B075-720CF079AA68}"/>
              </a:ext>
            </a:extLst>
          </p:cNvPr>
          <p:cNvGrpSpPr/>
          <p:nvPr/>
        </p:nvGrpSpPr>
        <p:grpSpPr>
          <a:xfrm>
            <a:off x="3316768" y="3159099"/>
            <a:ext cx="2301649" cy="1341620"/>
            <a:chOff x="1794559" y="1528649"/>
            <a:chExt cx="6259782" cy="3038112"/>
          </a:xfrm>
        </p:grpSpPr>
        <p:sp>
          <p:nvSpPr>
            <p:cNvPr id="106" name="Rectangle 105">
              <a:extLst>
                <a:ext uri="{FF2B5EF4-FFF2-40B4-BE49-F238E27FC236}">
                  <a16:creationId xmlns:a16="http://schemas.microsoft.com/office/drawing/2014/main" id="{5C12BF5B-3451-43B5-B4B6-CCE626037251}"/>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7" name="Rectangle 106">
              <a:extLst>
                <a:ext uri="{FF2B5EF4-FFF2-40B4-BE49-F238E27FC236}">
                  <a16:creationId xmlns:a16="http://schemas.microsoft.com/office/drawing/2014/main" id="{A5F30F75-6BF6-493C-A760-812C4D54AE13}"/>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8" name="Rectangle 107">
              <a:extLst>
                <a:ext uri="{FF2B5EF4-FFF2-40B4-BE49-F238E27FC236}">
                  <a16:creationId xmlns:a16="http://schemas.microsoft.com/office/drawing/2014/main" id="{34E94695-37D2-497B-AA5C-41F83D7FDD3E}"/>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9" name="Rectangle 108">
              <a:extLst>
                <a:ext uri="{FF2B5EF4-FFF2-40B4-BE49-F238E27FC236}">
                  <a16:creationId xmlns:a16="http://schemas.microsoft.com/office/drawing/2014/main" id="{D1DF2968-7691-4E1C-AA71-67830E6579C7}"/>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0" name="Rectangle 109">
              <a:extLst>
                <a:ext uri="{FF2B5EF4-FFF2-40B4-BE49-F238E27FC236}">
                  <a16:creationId xmlns:a16="http://schemas.microsoft.com/office/drawing/2014/main" id="{4D3859A6-A0F0-4F62-A811-0008D31FFCEF}"/>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1" name="Rectangle 110">
              <a:extLst>
                <a:ext uri="{FF2B5EF4-FFF2-40B4-BE49-F238E27FC236}">
                  <a16:creationId xmlns:a16="http://schemas.microsoft.com/office/drawing/2014/main" id="{BD3086D3-E271-42B7-B6CF-7DC897435598}"/>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2" name="Rectangle 111">
              <a:extLst>
                <a:ext uri="{FF2B5EF4-FFF2-40B4-BE49-F238E27FC236}">
                  <a16:creationId xmlns:a16="http://schemas.microsoft.com/office/drawing/2014/main" id="{0C2E5080-F134-4A6A-9753-E2E1C6FB9FDB}"/>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3" name="Rectangle 112">
              <a:extLst>
                <a:ext uri="{FF2B5EF4-FFF2-40B4-BE49-F238E27FC236}">
                  <a16:creationId xmlns:a16="http://schemas.microsoft.com/office/drawing/2014/main" id="{4AB46DC0-0E35-47A7-9DCA-358B20112FCD}"/>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4" name="Rectangle 113">
              <a:extLst>
                <a:ext uri="{FF2B5EF4-FFF2-40B4-BE49-F238E27FC236}">
                  <a16:creationId xmlns:a16="http://schemas.microsoft.com/office/drawing/2014/main" id="{74F3986C-E173-4CB0-B7E2-863D27C1C14F}"/>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7" name="Rectangle 126">
              <a:extLst>
                <a:ext uri="{FF2B5EF4-FFF2-40B4-BE49-F238E27FC236}">
                  <a16:creationId xmlns:a16="http://schemas.microsoft.com/office/drawing/2014/main" id="{A78E01FC-53D7-4B23-B8BF-16059EF1BCB7}"/>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8" name="Rectangle 127">
              <a:extLst>
                <a:ext uri="{FF2B5EF4-FFF2-40B4-BE49-F238E27FC236}">
                  <a16:creationId xmlns:a16="http://schemas.microsoft.com/office/drawing/2014/main" id="{D83811B9-8DF0-4BE4-AD0B-35698FE10BE5}"/>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7" name="Group 6">
            <a:extLst>
              <a:ext uri="{FF2B5EF4-FFF2-40B4-BE49-F238E27FC236}">
                <a16:creationId xmlns:a16="http://schemas.microsoft.com/office/drawing/2014/main" id="{86A71C6E-AEFE-4F76-BEAE-86AE0A353D1C}"/>
              </a:ext>
            </a:extLst>
          </p:cNvPr>
          <p:cNvGrpSpPr/>
          <p:nvPr/>
        </p:nvGrpSpPr>
        <p:grpSpPr>
          <a:xfrm>
            <a:off x="826392" y="3159099"/>
            <a:ext cx="2301649" cy="1341620"/>
            <a:chOff x="1794559" y="1528649"/>
            <a:chExt cx="6259782" cy="3038112"/>
          </a:xfrm>
        </p:grpSpPr>
        <p:sp>
          <p:nvSpPr>
            <p:cNvPr id="8" name="Rectangle 7">
              <a:extLst>
                <a:ext uri="{FF2B5EF4-FFF2-40B4-BE49-F238E27FC236}">
                  <a16:creationId xmlns:a16="http://schemas.microsoft.com/office/drawing/2014/main" id="{9DED1048-4CAF-4EA2-A496-8D4F88A19EEF}"/>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 name="Rectangle 8">
              <a:extLst>
                <a:ext uri="{FF2B5EF4-FFF2-40B4-BE49-F238E27FC236}">
                  <a16:creationId xmlns:a16="http://schemas.microsoft.com/office/drawing/2014/main" id="{813383EC-D962-4F55-B39B-63915A9AA056}"/>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 name="Rectangle 9">
              <a:extLst>
                <a:ext uri="{FF2B5EF4-FFF2-40B4-BE49-F238E27FC236}">
                  <a16:creationId xmlns:a16="http://schemas.microsoft.com/office/drawing/2014/main" id="{E4653DF2-9FE7-4722-B3EA-99AB57C8DFB2}"/>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 name="Rectangle 10">
              <a:extLst>
                <a:ext uri="{FF2B5EF4-FFF2-40B4-BE49-F238E27FC236}">
                  <a16:creationId xmlns:a16="http://schemas.microsoft.com/office/drawing/2014/main" id="{4E099122-1989-44EF-97AE-CE20AE1CAA11}"/>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 name="Rectangle 11">
              <a:extLst>
                <a:ext uri="{FF2B5EF4-FFF2-40B4-BE49-F238E27FC236}">
                  <a16:creationId xmlns:a16="http://schemas.microsoft.com/office/drawing/2014/main" id="{C3B8CB71-E467-4139-B75B-2B4E2E7F4FE0}"/>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 name="Rectangle 12">
              <a:extLst>
                <a:ext uri="{FF2B5EF4-FFF2-40B4-BE49-F238E27FC236}">
                  <a16:creationId xmlns:a16="http://schemas.microsoft.com/office/drawing/2014/main" id="{2A6F686A-7806-4A05-B6D5-7722FF5E1BF7}"/>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 name="Rectangle 13">
              <a:extLst>
                <a:ext uri="{FF2B5EF4-FFF2-40B4-BE49-F238E27FC236}">
                  <a16:creationId xmlns:a16="http://schemas.microsoft.com/office/drawing/2014/main" id="{3FCD0DC1-4962-458C-ACCC-225D0BA8A3D1}"/>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5" name="Rectangle 14">
              <a:extLst>
                <a:ext uri="{FF2B5EF4-FFF2-40B4-BE49-F238E27FC236}">
                  <a16:creationId xmlns:a16="http://schemas.microsoft.com/office/drawing/2014/main" id="{8199634A-CB66-4585-A369-418712C28C4F}"/>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6" name="Rectangle 15">
              <a:extLst>
                <a:ext uri="{FF2B5EF4-FFF2-40B4-BE49-F238E27FC236}">
                  <a16:creationId xmlns:a16="http://schemas.microsoft.com/office/drawing/2014/main" id="{27A2A705-4490-496D-8FA0-7250C6C2E564}"/>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7" name="Rectangle 16">
              <a:extLst>
                <a:ext uri="{FF2B5EF4-FFF2-40B4-BE49-F238E27FC236}">
                  <a16:creationId xmlns:a16="http://schemas.microsoft.com/office/drawing/2014/main" id="{818F2205-529D-4DC4-977F-84FEC6283A70}"/>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8" name="Rectangle 17">
              <a:extLst>
                <a:ext uri="{FF2B5EF4-FFF2-40B4-BE49-F238E27FC236}">
                  <a16:creationId xmlns:a16="http://schemas.microsoft.com/office/drawing/2014/main" id="{7D8AFD7B-CC1A-422E-B0DB-E4419CB07A33}"/>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86" name="Group 85">
            <a:extLst>
              <a:ext uri="{FF2B5EF4-FFF2-40B4-BE49-F238E27FC236}">
                <a16:creationId xmlns:a16="http://schemas.microsoft.com/office/drawing/2014/main" id="{005B5E40-69F3-41CC-A81B-76E8F8AC030A}"/>
              </a:ext>
            </a:extLst>
          </p:cNvPr>
          <p:cNvGrpSpPr/>
          <p:nvPr/>
        </p:nvGrpSpPr>
        <p:grpSpPr>
          <a:xfrm>
            <a:off x="5778875" y="3159099"/>
            <a:ext cx="2301649" cy="1341620"/>
            <a:chOff x="1794559" y="1528649"/>
            <a:chExt cx="6259782" cy="3038112"/>
          </a:xfrm>
        </p:grpSpPr>
        <p:sp>
          <p:nvSpPr>
            <p:cNvPr id="93" name="Rectangle 92">
              <a:extLst>
                <a:ext uri="{FF2B5EF4-FFF2-40B4-BE49-F238E27FC236}">
                  <a16:creationId xmlns:a16="http://schemas.microsoft.com/office/drawing/2014/main" id="{DACE172A-2DD5-4F94-8C68-1A6B84AC8E14}"/>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4" name="Rectangle 93">
              <a:extLst>
                <a:ext uri="{FF2B5EF4-FFF2-40B4-BE49-F238E27FC236}">
                  <a16:creationId xmlns:a16="http://schemas.microsoft.com/office/drawing/2014/main" id="{5DF65847-01EC-4E78-AE9C-0C8AA5E51856}"/>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5" name="Rectangle 94">
              <a:extLst>
                <a:ext uri="{FF2B5EF4-FFF2-40B4-BE49-F238E27FC236}">
                  <a16:creationId xmlns:a16="http://schemas.microsoft.com/office/drawing/2014/main" id="{D5B94D23-BDCF-49F6-A89B-B9F738D3B11C}"/>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6" name="Rectangle 95">
              <a:extLst>
                <a:ext uri="{FF2B5EF4-FFF2-40B4-BE49-F238E27FC236}">
                  <a16:creationId xmlns:a16="http://schemas.microsoft.com/office/drawing/2014/main" id="{11A17895-91CC-4F44-BA70-96398D045FDF}"/>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8" name="Rectangle 97">
              <a:extLst>
                <a:ext uri="{FF2B5EF4-FFF2-40B4-BE49-F238E27FC236}">
                  <a16:creationId xmlns:a16="http://schemas.microsoft.com/office/drawing/2014/main" id="{B9032E8F-F691-4B92-BFEB-6A2240CCD139}"/>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9" name="Rectangle 98">
              <a:extLst>
                <a:ext uri="{FF2B5EF4-FFF2-40B4-BE49-F238E27FC236}">
                  <a16:creationId xmlns:a16="http://schemas.microsoft.com/office/drawing/2014/main" id="{936E4016-E8A8-4595-B221-FD279C8AE384}"/>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0" name="Rectangle 99">
              <a:extLst>
                <a:ext uri="{FF2B5EF4-FFF2-40B4-BE49-F238E27FC236}">
                  <a16:creationId xmlns:a16="http://schemas.microsoft.com/office/drawing/2014/main" id="{CF2D536C-5791-412F-A642-C25E7AD280E1}"/>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1" name="Rectangle 100">
              <a:extLst>
                <a:ext uri="{FF2B5EF4-FFF2-40B4-BE49-F238E27FC236}">
                  <a16:creationId xmlns:a16="http://schemas.microsoft.com/office/drawing/2014/main" id="{6B5B1FF7-9B50-41EC-8952-8CF1FAF56820}"/>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2" name="Rectangle 101">
              <a:extLst>
                <a:ext uri="{FF2B5EF4-FFF2-40B4-BE49-F238E27FC236}">
                  <a16:creationId xmlns:a16="http://schemas.microsoft.com/office/drawing/2014/main" id="{AC061589-69A7-4B18-A5B6-61999BA73176}"/>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3" name="Rectangle 102">
              <a:extLst>
                <a:ext uri="{FF2B5EF4-FFF2-40B4-BE49-F238E27FC236}">
                  <a16:creationId xmlns:a16="http://schemas.microsoft.com/office/drawing/2014/main" id="{3D83B02E-ED91-43E6-A3C6-8B0FE5B15244}"/>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4" name="Rectangle 103">
              <a:extLst>
                <a:ext uri="{FF2B5EF4-FFF2-40B4-BE49-F238E27FC236}">
                  <a16:creationId xmlns:a16="http://schemas.microsoft.com/office/drawing/2014/main" id="{5183A380-193B-49E0-B953-DF0D79751808}"/>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2" name="Title 1">
            <a:extLst>
              <a:ext uri="{FF2B5EF4-FFF2-40B4-BE49-F238E27FC236}">
                <a16:creationId xmlns:a16="http://schemas.microsoft.com/office/drawing/2014/main" id="{2103F5CD-4607-497B-91EC-39FA5F78F5B7}"/>
              </a:ext>
            </a:extLst>
          </p:cNvPr>
          <p:cNvSpPr>
            <a:spLocks noGrp="1"/>
          </p:cNvSpPr>
          <p:nvPr>
            <p:ph type="title"/>
          </p:nvPr>
        </p:nvSpPr>
        <p:spPr/>
        <p:txBody>
          <a:bodyPr/>
          <a:lstStyle/>
          <a:p>
            <a:r>
              <a:rPr lang="en-US" dirty="0"/>
              <a:t>Skewness</a:t>
            </a:r>
          </a:p>
        </p:txBody>
      </p:sp>
      <p:sp>
        <p:nvSpPr>
          <p:cNvPr id="3" name="Slide Number Placeholder 2">
            <a:extLst>
              <a:ext uri="{FF2B5EF4-FFF2-40B4-BE49-F238E27FC236}">
                <a16:creationId xmlns:a16="http://schemas.microsoft.com/office/drawing/2014/main" id="{22226CE2-5C12-4196-9238-EF9706B077F4}"/>
              </a:ext>
            </a:extLst>
          </p:cNvPr>
          <p:cNvSpPr>
            <a:spLocks noGrp="1"/>
          </p:cNvSpPr>
          <p:nvPr>
            <p:ph type="sldNum" sz="quarter" idx="12"/>
          </p:nvPr>
        </p:nvSpPr>
        <p:spPr/>
        <p:txBody>
          <a:bodyPr/>
          <a:lstStyle/>
          <a:p>
            <a:fld id="{A8160BDD-7155-D744-B749-9730458604AD}" type="slidenum">
              <a:rPr lang="en-US" smtClean="0"/>
              <a:t>31</a:t>
            </a:fld>
            <a:endParaRPr lang="en-US" dirty="0"/>
          </a:p>
        </p:txBody>
      </p:sp>
      <p:sp>
        <p:nvSpPr>
          <p:cNvPr id="6" name="Freeform: Shape 5">
            <a:extLst>
              <a:ext uri="{FF2B5EF4-FFF2-40B4-BE49-F238E27FC236}">
                <a16:creationId xmlns:a16="http://schemas.microsoft.com/office/drawing/2014/main" id="{6F90563B-19FB-403D-886D-7D0A6EABE73A}"/>
              </a:ext>
            </a:extLst>
          </p:cNvPr>
          <p:cNvSpPr/>
          <p:nvPr/>
        </p:nvSpPr>
        <p:spPr>
          <a:xfrm>
            <a:off x="826392" y="3224417"/>
            <a:ext cx="2289748" cy="1276302"/>
          </a:xfrm>
          <a:custGeom>
            <a:avLst/>
            <a:gdLst>
              <a:gd name="connsiteX0" fmla="*/ 0 w 2289748"/>
              <a:gd name="connsiteY0" fmla="*/ 1264521 h 1283259"/>
              <a:gd name="connsiteX1" fmla="*/ 715780 w 2289748"/>
              <a:gd name="connsiteY1" fmla="*/ 5348 h 1283259"/>
              <a:gd name="connsiteX2" fmla="*/ 1367853 w 2289748"/>
              <a:gd name="connsiteY2" fmla="*/ 829807 h 1283259"/>
              <a:gd name="connsiteX3" fmla="*/ 2289748 w 2289748"/>
              <a:gd name="connsiteY3" fmla="*/ 1283259 h 1283259"/>
              <a:gd name="connsiteX0" fmla="*/ 0 w 2289748"/>
              <a:gd name="connsiteY0" fmla="*/ 1259637 h 1278375"/>
              <a:gd name="connsiteX1" fmla="*/ 715780 w 2289748"/>
              <a:gd name="connsiteY1" fmla="*/ 464 h 1278375"/>
              <a:gd name="connsiteX2" fmla="*/ 1367853 w 2289748"/>
              <a:gd name="connsiteY2" fmla="*/ 824923 h 1278375"/>
              <a:gd name="connsiteX3" fmla="*/ 2289748 w 2289748"/>
              <a:gd name="connsiteY3" fmla="*/ 1278375 h 1278375"/>
              <a:gd name="connsiteX0" fmla="*/ 0 w 2289748"/>
              <a:gd name="connsiteY0" fmla="*/ 1259175 h 1277913"/>
              <a:gd name="connsiteX1" fmla="*/ 715780 w 2289748"/>
              <a:gd name="connsiteY1" fmla="*/ 2 h 1277913"/>
              <a:gd name="connsiteX2" fmla="*/ 1367853 w 2289748"/>
              <a:gd name="connsiteY2" fmla="*/ 824461 h 1277913"/>
              <a:gd name="connsiteX3" fmla="*/ 2289748 w 2289748"/>
              <a:gd name="connsiteY3" fmla="*/ 1277913 h 1277913"/>
              <a:gd name="connsiteX0" fmla="*/ 0 w 2289748"/>
              <a:gd name="connsiteY0" fmla="*/ 1264980 h 1283718"/>
              <a:gd name="connsiteX1" fmla="*/ 715780 w 2289748"/>
              <a:gd name="connsiteY1" fmla="*/ 5807 h 1283718"/>
              <a:gd name="connsiteX2" fmla="*/ 1367853 w 2289748"/>
              <a:gd name="connsiteY2" fmla="*/ 815276 h 1283718"/>
              <a:gd name="connsiteX3" fmla="*/ 2289748 w 2289748"/>
              <a:gd name="connsiteY3" fmla="*/ 1283718 h 1283718"/>
              <a:gd name="connsiteX0" fmla="*/ 0 w 2289748"/>
              <a:gd name="connsiteY0" fmla="*/ 1266346 h 1285084"/>
              <a:gd name="connsiteX1" fmla="*/ 715780 w 2289748"/>
              <a:gd name="connsiteY1" fmla="*/ 7173 h 1285084"/>
              <a:gd name="connsiteX2" fmla="*/ 1367853 w 2289748"/>
              <a:gd name="connsiteY2" fmla="*/ 816642 h 1285084"/>
              <a:gd name="connsiteX3" fmla="*/ 2289748 w 2289748"/>
              <a:gd name="connsiteY3" fmla="*/ 1285084 h 1285084"/>
              <a:gd name="connsiteX0" fmla="*/ 0 w 2289748"/>
              <a:gd name="connsiteY0" fmla="*/ 1273558 h 1292296"/>
              <a:gd name="connsiteX1" fmla="*/ 715780 w 2289748"/>
              <a:gd name="connsiteY1" fmla="*/ 14385 h 1292296"/>
              <a:gd name="connsiteX2" fmla="*/ 1236689 w 2289748"/>
              <a:gd name="connsiteY2" fmla="*/ 688942 h 1292296"/>
              <a:gd name="connsiteX3" fmla="*/ 2289748 w 2289748"/>
              <a:gd name="connsiteY3" fmla="*/ 1292296 h 1292296"/>
              <a:gd name="connsiteX0" fmla="*/ 0 w 2289748"/>
              <a:gd name="connsiteY0" fmla="*/ 1270870 h 1289608"/>
              <a:gd name="connsiteX1" fmla="*/ 715780 w 2289748"/>
              <a:gd name="connsiteY1" fmla="*/ 11697 h 1289608"/>
              <a:gd name="connsiteX2" fmla="*/ 1236689 w 2289748"/>
              <a:gd name="connsiteY2" fmla="*/ 686254 h 1289608"/>
              <a:gd name="connsiteX3" fmla="*/ 2289748 w 2289748"/>
              <a:gd name="connsiteY3" fmla="*/ 1289608 h 1289608"/>
              <a:gd name="connsiteX0" fmla="*/ 0 w 2289748"/>
              <a:gd name="connsiteY0" fmla="*/ 1255707 h 1274445"/>
              <a:gd name="connsiteX1" fmla="*/ 667062 w 2289748"/>
              <a:gd name="connsiteY1" fmla="*/ 11524 h 1274445"/>
              <a:gd name="connsiteX2" fmla="*/ 1236689 w 2289748"/>
              <a:gd name="connsiteY2" fmla="*/ 671091 h 1274445"/>
              <a:gd name="connsiteX3" fmla="*/ 2289748 w 2289748"/>
              <a:gd name="connsiteY3" fmla="*/ 1274445 h 1274445"/>
              <a:gd name="connsiteX0" fmla="*/ 0 w 2289748"/>
              <a:gd name="connsiteY0" fmla="*/ 1257564 h 1276302"/>
              <a:gd name="connsiteX1" fmla="*/ 667062 w 2289748"/>
              <a:gd name="connsiteY1" fmla="*/ 13381 h 1276302"/>
              <a:gd name="connsiteX2" fmla="*/ 1236689 w 2289748"/>
              <a:gd name="connsiteY2" fmla="*/ 672948 h 1276302"/>
              <a:gd name="connsiteX3" fmla="*/ 2289748 w 2289748"/>
              <a:gd name="connsiteY3" fmla="*/ 1276302 h 1276302"/>
            </a:gdLst>
            <a:ahLst/>
            <a:cxnLst>
              <a:cxn ang="0">
                <a:pos x="connsiteX0" y="connsiteY0"/>
              </a:cxn>
              <a:cxn ang="0">
                <a:pos x="connsiteX1" y="connsiteY1"/>
              </a:cxn>
              <a:cxn ang="0">
                <a:pos x="connsiteX2" y="connsiteY2"/>
              </a:cxn>
              <a:cxn ang="0">
                <a:pos x="connsiteX3" y="connsiteY3"/>
              </a:cxn>
            </a:cxnLst>
            <a:rect l="l" t="t" r="r" b="b"/>
            <a:pathLst>
              <a:path w="2289748" h="1276302">
                <a:moveTo>
                  <a:pt x="0" y="1257564"/>
                </a:moveTo>
                <a:cubicBezTo>
                  <a:pt x="243902" y="664203"/>
                  <a:pt x="460947" y="110817"/>
                  <a:pt x="667062" y="13381"/>
                </a:cubicBezTo>
                <a:cubicBezTo>
                  <a:pt x="873177" y="-84055"/>
                  <a:pt x="984979" y="372520"/>
                  <a:pt x="1236689" y="672948"/>
                </a:cubicBezTo>
                <a:cubicBezTo>
                  <a:pt x="1488399" y="973376"/>
                  <a:pt x="1959964" y="1156068"/>
                  <a:pt x="2289748" y="1276302"/>
                </a:cubicBezTo>
              </a:path>
            </a:pathLst>
          </a:custGeom>
          <a:noFill/>
          <a:ln w="28575" cap="rnd" cmpd="sng" algn="ctr">
            <a:solidFill>
              <a:schemeClr val="tx1"/>
            </a:solidFill>
            <a:prstDash val="solid"/>
          </a:ln>
          <a:effectLst/>
        </p:spPr>
        <p:txBody>
          <a:bodyPr rtlCol="0" anchor="ctr"/>
          <a:lstStyle/>
          <a:p>
            <a:pPr algn="ctr"/>
            <a:endParaRPr lang="en-US" dirty="0"/>
          </a:p>
        </p:txBody>
      </p:sp>
      <p:sp>
        <p:nvSpPr>
          <p:cNvPr id="26" name="Freeform: Shape 25">
            <a:extLst>
              <a:ext uri="{FF2B5EF4-FFF2-40B4-BE49-F238E27FC236}">
                <a16:creationId xmlns:a16="http://schemas.microsoft.com/office/drawing/2014/main" id="{6602F3E3-0F38-4F16-9F79-DEE608352014}"/>
              </a:ext>
            </a:extLst>
          </p:cNvPr>
          <p:cNvSpPr/>
          <p:nvPr/>
        </p:nvSpPr>
        <p:spPr>
          <a:xfrm flipH="1">
            <a:off x="5780642" y="3224417"/>
            <a:ext cx="2289748" cy="1276302"/>
          </a:xfrm>
          <a:custGeom>
            <a:avLst/>
            <a:gdLst>
              <a:gd name="connsiteX0" fmla="*/ 0 w 2289748"/>
              <a:gd name="connsiteY0" fmla="*/ 1264521 h 1283259"/>
              <a:gd name="connsiteX1" fmla="*/ 715780 w 2289748"/>
              <a:gd name="connsiteY1" fmla="*/ 5348 h 1283259"/>
              <a:gd name="connsiteX2" fmla="*/ 1367853 w 2289748"/>
              <a:gd name="connsiteY2" fmla="*/ 829807 h 1283259"/>
              <a:gd name="connsiteX3" fmla="*/ 2289748 w 2289748"/>
              <a:gd name="connsiteY3" fmla="*/ 1283259 h 1283259"/>
              <a:gd name="connsiteX0" fmla="*/ 0 w 2289748"/>
              <a:gd name="connsiteY0" fmla="*/ 1259637 h 1278375"/>
              <a:gd name="connsiteX1" fmla="*/ 715780 w 2289748"/>
              <a:gd name="connsiteY1" fmla="*/ 464 h 1278375"/>
              <a:gd name="connsiteX2" fmla="*/ 1367853 w 2289748"/>
              <a:gd name="connsiteY2" fmla="*/ 824923 h 1278375"/>
              <a:gd name="connsiteX3" fmla="*/ 2289748 w 2289748"/>
              <a:gd name="connsiteY3" fmla="*/ 1278375 h 1278375"/>
              <a:gd name="connsiteX0" fmla="*/ 0 w 2289748"/>
              <a:gd name="connsiteY0" fmla="*/ 1259175 h 1277913"/>
              <a:gd name="connsiteX1" fmla="*/ 715780 w 2289748"/>
              <a:gd name="connsiteY1" fmla="*/ 2 h 1277913"/>
              <a:gd name="connsiteX2" fmla="*/ 1367853 w 2289748"/>
              <a:gd name="connsiteY2" fmla="*/ 824461 h 1277913"/>
              <a:gd name="connsiteX3" fmla="*/ 2289748 w 2289748"/>
              <a:gd name="connsiteY3" fmla="*/ 1277913 h 1277913"/>
              <a:gd name="connsiteX0" fmla="*/ 0 w 2289748"/>
              <a:gd name="connsiteY0" fmla="*/ 1264980 h 1283718"/>
              <a:gd name="connsiteX1" fmla="*/ 715780 w 2289748"/>
              <a:gd name="connsiteY1" fmla="*/ 5807 h 1283718"/>
              <a:gd name="connsiteX2" fmla="*/ 1367853 w 2289748"/>
              <a:gd name="connsiteY2" fmla="*/ 815276 h 1283718"/>
              <a:gd name="connsiteX3" fmla="*/ 2289748 w 2289748"/>
              <a:gd name="connsiteY3" fmla="*/ 1283718 h 1283718"/>
              <a:gd name="connsiteX0" fmla="*/ 0 w 2289748"/>
              <a:gd name="connsiteY0" fmla="*/ 1266346 h 1285084"/>
              <a:gd name="connsiteX1" fmla="*/ 715780 w 2289748"/>
              <a:gd name="connsiteY1" fmla="*/ 7173 h 1285084"/>
              <a:gd name="connsiteX2" fmla="*/ 1367853 w 2289748"/>
              <a:gd name="connsiteY2" fmla="*/ 816642 h 1285084"/>
              <a:gd name="connsiteX3" fmla="*/ 2289748 w 2289748"/>
              <a:gd name="connsiteY3" fmla="*/ 1285084 h 1285084"/>
              <a:gd name="connsiteX0" fmla="*/ 0 w 2289748"/>
              <a:gd name="connsiteY0" fmla="*/ 1273558 h 1292296"/>
              <a:gd name="connsiteX1" fmla="*/ 715780 w 2289748"/>
              <a:gd name="connsiteY1" fmla="*/ 14385 h 1292296"/>
              <a:gd name="connsiteX2" fmla="*/ 1236689 w 2289748"/>
              <a:gd name="connsiteY2" fmla="*/ 688942 h 1292296"/>
              <a:gd name="connsiteX3" fmla="*/ 2289748 w 2289748"/>
              <a:gd name="connsiteY3" fmla="*/ 1292296 h 1292296"/>
              <a:gd name="connsiteX0" fmla="*/ 0 w 2289748"/>
              <a:gd name="connsiteY0" fmla="*/ 1270870 h 1289608"/>
              <a:gd name="connsiteX1" fmla="*/ 715780 w 2289748"/>
              <a:gd name="connsiteY1" fmla="*/ 11697 h 1289608"/>
              <a:gd name="connsiteX2" fmla="*/ 1236689 w 2289748"/>
              <a:gd name="connsiteY2" fmla="*/ 686254 h 1289608"/>
              <a:gd name="connsiteX3" fmla="*/ 2289748 w 2289748"/>
              <a:gd name="connsiteY3" fmla="*/ 1289608 h 1289608"/>
              <a:gd name="connsiteX0" fmla="*/ 0 w 2289748"/>
              <a:gd name="connsiteY0" fmla="*/ 1255707 h 1274445"/>
              <a:gd name="connsiteX1" fmla="*/ 667062 w 2289748"/>
              <a:gd name="connsiteY1" fmla="*/ 11524 h 1274445"/>
              <a:gd name="connsiteX2" fmla="*/ 1236689 w 2289748"/>
              <a:gd name="connsiteY2" fmla="*/ 671091 h 1274445"/>
              <a:gd name="connsiteX3" fmla="*/ 2289748 w 2289748"/>
              <a:gd name="connsiteY3" fmla="*/ 1274445 h 1274445"/>
              <a:gd name="connsiteX0" fmla="*/ 0 w 2289748"/>
              <a:gd name="connsiteY0" fmla="*/ 1257564 h 1276302"/>
              <a:gd name="connsiteX1" fmla="*/ 667062 w 2289748"/>
              <a:gd name="connsiteY1" fmla="*/ 13381 h 1276302"/>
              <a:gd name="connsiteX2" fmla="*/ 1236689 w 2289748"/>
              <a:gd name="connsiteY2" fmla="*/ 672948 h 1276302"/>
              <a:gd name="connsiteX3" fmla="*/ 2289748 w 2289748"/>
              <a:gd name="connsiteY3" fmla="*/ 1276302 h 1276302"/>
            </a:gdLst>
            <a:ahLst/>
            <a:cxnLst>
              <a:cxn ang="0">
                <a:pos x="connsiteX0" y="connsiteY0"/>
              </a:cxn>
              <a:cxn ang="0">
                <a:pos x="connsiteX1" y="connsiteY1"/>
              </a:cxn>
              <a:cxn ang="0">
                <a:pos x="connsiteX2" y="connsiteY2"/>
              </a:cxn>
              <a:cxn ang="0">
                <a:pos x="connsiteX3" y="connsiteY3"/>
              </a:cxn>
            </a:cxnLst>
            <a:rect l="l" t="t" r="r" b="b"/>
            <a:pathLst>
              <a:path w="2289748" h="1276302">
                <a:moveTo>
                  <a:pt x="0" y="1257564"/>
                </a:moveTo>
                <a:cubicBezTo>
                  <a:pt x="243902" y="664203"/>
                  <a:pt x="460947" y="110817"/>
                  <a:pt x="667062" y="13381"/>
                </a:cubicBezTo>
                <a:cubicBezTo>
                  <a:pt x="873177" y="-84055"/>
                  <a:pt x="984979" y="372520"/>
                  <a:pt x="1236689" y="672948"/>
                </a:cubicBezTo>
                <a:cubicBezTo>
                  <a:pt x="1488399" y="973376"/>
                  <a:pt x="1959964" y="1156068"/>
                  <a:pt x="2289748" y="1276302"/>
                </a:cubicBezTo>
              </a:path>
            </a:pathLst>
          </a:custGeom>
          <a:noFill/>
          <a:ln w="28575" cap="rnd" cmpd="sng" algn="ctr">
            <a:solidFill>
              <a:schemeClr val="tx1"/>
            </a:solidFill>
            <a:prstDash val="solid"/>
          </a:ln>
          <a:effectLst/>
        </p:spPr>
        <p:txBody>
          <a:bodyPr rtlCol="0" anchor="ctr"/>
          <a:lstStyle/>
          <a:p>
            <a:pPr algn="ctr"/>
            <a:endParaRPr lang="en-US" dirty="0"/>
          </a:p>
        </p:txBody>
      </p:sp>
      <p:sp>
        <p:nvSpPr>
          <p:cNvPr id="36" name="Freeform: Shape 35">
            <a:extLst>
              <a:ext uri="{FF2B5EF4-FFF2-40B4-BE49-F238E27FC236}">
                <a16:creationId xmlns:a16="http://schemas.microsoft.com/office/drawing/2014/main" id="{B1345034-7C83-4D7E-B7B0-24959DA1FA4B}"/>
              </a:ext>
            </a:extLst>
          </p:cNvPr>
          <p:cNvSpPr/>
          <p:nvPr/>
        </p:nvSpPr>
        <p:spPr>
          <a:xfrm>
            <a:off x="3343446" y="3248904"/>
            <a:ext cx="2238376" cy="1257331"/>
          </a:xfrm>
          <a:custGeom>
            <a:avLst/>
            <a:gdLst>
              <a:gd name="connsiteX0" fmla="*/ 0 w 2321719"/>
              <a:gd name="connsiteY0" fmla="*/ 1364610 h 1416997"/>
              <a:gd name="connsiteX1" fmla="*/ 542925 w 2321719"/>
              <a:gd name="connsiteY1" fmla="*/ 1043141 h 1416997"/>
              <a:gd name="connsiteX2" fmla="*/ 1150144 w 2321719"/>
              <a:gd name="connsiteY2" fmla="*/ 153 h 1416997"/>
              <a:gd name="connsiteX3" fmla="*/ 1854994 w 2321719"/>
              <a:gd name="connsiteY3" fmla="*/ 1121722 h 1416997"/>
              <a:gd name="connsiteX4" fmla="*/ 2321719 w 2321719"/>
              <a:gd name="connsiteY4" fmla="*/ 1416997 h 1416997"/>
              <a:gd name="connsiteX0" fmla="*/ 0 w 2314575"/>
              <a:gd name="connsiteY0" fmla="*/ 1245544 h 1416994"/>
              <a:gd name="connsiteX1" fmla="*/ 535781 w 2314575"/>
              <a:gd name="connsiteY1" fmla="*/ 1043138 h 1416994"/>
              <a:gd name="connsiteX2" fmla="*/ 1143000 w 2314575"/>
              <a:gd name="connsiteY2" fmla="*/ 150 h 1416994"/>
              <a:gd name="connsiteX3" fmla="*/ 1847850 w 2314575"/>
              <a:gd name="connsiteY3" fmla="*/ 1121719 h 1416994"/>
              <a:gd name="connsiteX4" fmla="*/ 2314575 w 2314575"/>
              <a:gd name="connsiteY4" fmla="*/ 1416994 h 1416994"/>
              <a:gd name="connsiteX0" fmla="*/ 0 w 2314575"/>
              <a:gd name="connsiteY0" fmla="*/ 1246167 h 1417617"/>
              <a:gd name="connsiteX1" fmla="*/ 485774 w 2314575"/>
              <a:gd name="connsiteY1" fmla="*/ 950893 h 1417617"/>
              <a:gd name="connsiteX2" fmla="*/ 1143000 w 2314575"/>
              <a:gd name="connsiteY2" fmla="*/ 773 h 1417617"/>
              <a:gd name="connsiteX3" fmla="*/ 1847850 w 2314575"/>
              <a:gd name="connsiteY3" fmla="*/ 1122342 h 1417617"/>
              <a:gd name="connsiteX4" fmla="*/ 2314575 w 2314575"/>
              <a:gd name="connsiteY4" fmla="*/ 1417617 h 1417617"/>
              <a:gd name="connsiteX0" fmla="*/ 0 w 2302669"/>
              <a:gd name="connsiteY0" fmla="*/ 1258075 h 1417619"/>
              <a:gd name="connsiteX1" fmla="*/ 473868 w 2302669"/>
              <a:gd name="connsiteY1" fmla="*/ 950895 h 1417619"/>
              <a:gd name="connsiteX2" fmla="*/ 1131094 w 2302669"/>
              <a:gd name="connsiteY2" fmla="*/ 775 h 1417619"/>
              <a:gd name="connsiteX3" fmla="*/ 1835944 w 2302669"/>
              <a:gd name="connsiteY3" fmla="*/ 1122344 h 1417619"/>
              <a:gd name="connsiteX4" fmla="*/ 2302669 w 2302669"/>
              <a:gd name="connsiteY4" fmla="*/ 1417619 h 1417619"/>
              <a:gd name="connsiteX0" fmla="*/ 0 w 2238376"/>
              <a:gd name="connsiteY0" fmla="*/ 1258075 h 1258075"/>
              <a:gd name="connsiteX1" fmla="*/ 473868 w 2238376"/>
              <a:gd name="connsiteY1" fmla="*/ 950895 h 1258075"/>
              <a:gd name="connsiteX2" fmla="*/ 1131094 w 2238376"/>
              <a:gd name="connsiteY2" fmla="*/ 775 h 1258075"/>
              <a:gd name="connsiteX3" fmla="*/ 1835944 w 2238376"/>
              <a:gd name="connsiteY3" fmla="*/ 1122344 h 1258075"/>
              <a:gd name="connsiteX4" fmla="*/ 2238376 w 2238376"/>
              <a:gd name="connsiteY4" fmla="*/ 1243787 h 1258075"/>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6" h="1257331">
                <a:moveTo>
                  <a:pt x="0" y="1257331"/>
                </a:moveTo>
                <a:cubicBezTo>
                  <a:pt x="175617" y="1210301"/>
                  <a:pt x="285352" y="1159701"/>
                  <a:pt x="473868" y="950151"/>
                </a:cubicBezTo>
                <a:cubicBezTo>
                  <a:pt x="662384" y="740601"/>
                  <a:pt x="913209" y="-5525"/>
                  <a:pt x="1131094" y="31"/>
                </a:cubicBezTo>
                <a:cubicBezTo>
                  <a:pt x="1348979" y="5587"/>
                  <a:pt x="1596629" y="776319"/>
                  <a:pt x="1781176" y="983488"/>
                </a:cubicBezTo>
                <a:cubicBezTo>
                  <a:pt x="1965723" y="1190657"/>
                  <a:pt x="1931195" y="1200776"/>
                  <a:pt x="2238376" y="1243043"/>
                </a:cubicBezTo>
              </a:path>
            </a:pathLst>
          </a:custGeom>
          <a:noFill/>
          <a:ln w="28575"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9" name="Group 48">
            <a:extLst>
              <a:ext uri="{FF2B5EF4-FFF2-40B4-BE49-F238E27FC236}">
                <a16:creationId xmlns:a16="http://schemas.microsoft.com/office/drawing/2014/main" id="{38DFE477-5B31-48B3-8D96-21B6BA19AFCF}"/>
              </a:ext>
            </a:extLst>
          </p:cNvPr>
          <p:cNvGrpSpPr/>
          <p:nvPr/>
        </p:nvGrpSpPr>
        <p:grpSpPr>
          <a:xfrm>
            <a:off x="966592" y="3281289"/>
            <a:ext cx="1769958" cy="1202078"/>
            <a:chOff x="702331" y="3228901"/>
            <a:chExt cx="1769958" cy="1202078"/>
          </a:xfrm>
          <a:solidFill>
            <a:srgbClr val="009DDC">
              <a:alpha val="50000"/>
            </a:srgbClr>
          </a:solidFill>
        </p:grpSpPr>
        <p:sp>
          <p:nvSpPr>
            <p:cNvPr id="22" name="Rectangle 21">
              <a:extLst>
                <a:ext uri="{FF2B5EF4-FFF2-40B4-BE49-F238E27FC236}">
                  <a16:creationId xmlns:a16="http://schemas.microsoft.com/office/drawing/2014/main" id="{75F243B4-26D3-4393-A9C8-33BF703352F0}"/>
                </a:ext>
              </a:extLst>
            </p:cNvPr>
            <p:cNvSpPr/>
            <p:nvPr/>
          </p:nvSpPr>
          <p:spPr>
            <a:xfrm>
              <a:off x="702331" y="4147562"/>
              <a:ext cx="85863" cy="28341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7" name="Rectangle 36">
              <a:extLst>
                <a:ext uri="{FF2B5EF4-FFF2-40B4-BE49-F238E27FC236}">
                  <a16:creationId xmlns:a16="http://schemas.microsoft.com/office/drawing/2014/main" id="{ABC60969-D309-4A46-A902-8DCF12B92D63}"/>
                </a:ext>
              </a:extLst>
            </p:cNvPr>
            <p:cNvSpPr/>
            <p:nvPr/>
          </p:nvSpPr>
          <p:spPr>
            <a:xfrm>
              <a:off x="842672" y="3869531"/>
              <a:ext cx="85863" cy="56144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8" name="Rectangle 37">
              <a:extLst>
                <a:ext uri="{FF2B5EF4-FFF2-40B4-BE49-F238E27FC236}">
                  <a16:creationId xmlns:a16="http://schemas.microsoft.com/office/drawing/2014/main" id="{DAE89F65-07C8-40DE-B25A-B1DC933D8456}"/>
                </a:ext>
              </a:extLst>
            </p:cNvPr>
            <p:cNvSpPr/>
            <p:nvPr/>
          </p:nvSpPr>
          <p:spPr>
            <a:xfrm>
              <a:off x="983013" y="3538447"/>
              <a:ext cx="85863" cy="892531"/>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39" name="Rectangle 38">
              <a:extLst>
                <a:ext uri="{FF2B5EF4-FFF2-40B4-BE49-F238E27FC236}">
                  <a16:creationId xmlns:a16="http://schemas.microsoft.com/office/drawing/2014/main" id="{ED132687-98AB-48E6-82A7-0654C795F38C}"/>
                </a:ext>
              </a:extLst>
            </p:cNvPr>
            <p:cNvSpPr/>
            <p:nvPr/>
          </p:nvSpPr>
          <p:spPr>
            <a:xfrm>
              <a:off x="1123354" y="3317081"/>
              <a:ext cx="85863" cy="11138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0" name="Rectangle 39">
              <a:extLst>
                <a:ext uri="{FF2B5EF4-FFF2-40B4-BE49-F238E27FC236}">
                  <a16:creationId xmlns:a16="http://schemas.microsoft.com/office/drawing/2014/main" id="{C9A51EBB-C0B3-46DA-B9CE-3C685946DF7B}"/>
                </a:ext>
              </a:extLst>
            </p:cNvPr>
            <p:cNvSpPr/>
            <p:nvPr/>
          </p:nvSpPr>
          <p:spPr>
            <a:xfrm>
              <a:off x="1263695" y="3228901"/>
              <a:ext cx="85863" cy="120207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1" name="Rectangle 40">
              <a:extLst>
                <a:ext uri="{FF2B5EF4-FFF2-40B4-BE49-F238E27FC236}">
                  <a16:creationId xmlns:a16="http://schemas.microsoft.com/office/drawing/2014/main" id="{8C481F17-EDDD-4605-9E46-F1B2DB3E58D8}"/>
                </a:ext>
              </a:extLst>
            </p:cNvPr>
            <p:cNvSpPr/>
            <p:nvPr/>
          </p:nvSpPr>
          <p:spPr>
            <a:xfrm>
              <a:off x="1404036" y="3429001"/>
              <a:ext cx="85863" cy="1001978"/>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2" name="Rectangle 41">
              <a:extLst>
                <a:ext uri="{FF2B5EF4-FFF2-40B4-BE49-F238E27FC236}">
                  <a16:creationId xmlns:a16="http://schemas.microsoft.com/office/drawing/2014/main" id="{5BF3DC49-E294-4AFE-B5DD-0B674C0D6282}"/>
                </a:ext>
              </a:extLst>
            </p:cNvPr>
            <p:cNvSpPr/>
            <p:nvPr/>
          </p:nvSpPr>
          <p:spPr>
            <a:xfrm>
              <a:off x="1544377" y="3647569"/>
              <a:ext cx="85863" cy="78341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3" name="Rectangle 42">
              <a:extLst>
                <a:ext uri="{FF2B5EF4-FFF2-40B4-BE49-F238E27FC236}">
                  <a16:creationId xmlns:a16="http://schemas.microsoft.com/office/drawing/2014/main" id="{DAB703DB-3853-416E-93EB-5A123B82F9B8}"/>
                </a:ext>
              </a:extLst>
            </p:cNvPr>
            <p:cNvSpPr/>
            <p:nvPr/>
          </p:nvSpPr>
          <p:spPr>
            <a:xfrm>
              <a:off x="1684718" y="3869531"/>
              <a:ext cx="85863" cy="56144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4" name="Rectangle 43">
              <a:extLst>
                <a:ext uri="{FF2B5EF4-FFF2-40B4-BE49-F238E27FC236}">
                  <a16:creationId xmlns:a16="http://schemas.microsoft.com/office/drawing/2014/main" id="{AE4B445E-70BB-48FE-9273-88D615A83465}"/>
                </a:ext>
              </a:extLst>
            </p:cNvPr>
            <p:cNvSpPr/>
            <p:nvPr/>
          </p:nvSpPr>
          <p:spPr>
            <a:xfrm>
              <a:off x="1825059" y="4024578"/>
              <a:ext cx="85863" cy="40640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5" name="Rectangle 44">
              <a:extLst>
                <a:ext uri="{FF2B5EF4-FFF2-40B4-BE49-F238E27FC236}">
                  <a16:creationId xmlns:a16="http://schemas.microsoft.com/office/drawing/2014/main" id="{628F8A0E-C62A-4419-9A2C-91595DDD2125}"/>
                </a:ext>
              </a:extLst>
            </p:cNvPr>
            <p:cNvSpPr/>
            <p:nvPr/>
          </p:nvSpPr>
          <p:spPr>
            <a:xfrm>
              <a:off x="1965400" y="4139579"/>
              <a:ext cx="85863" cy="291399"/>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6" name="Rectangle 45">
              <a:extLst>
                <a:ext uri="{FF2B5EF4-FFF2-40B4-BE49-F238E27FC236}">
                  <a16:creationId xmlns:a16="http://schemas.microsoft.com/office/drawing/2014/main" id="{5E1B6758-4D5A-47E7-831A-A74D3A8850BF}"/>
                </a:ext>
              </a:extLst>
            </p:cNvPr>
            <p:cNvSpPr/>
            <p:nvPr/>
          </p:nvSpPr>
          <p:spPr>
            <a:xfrm>
              <a:off x="2105741" y="4229100"/>
              <a:ext cx="85863" cy="201878"/>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7" name="Rectangle 46">
              <a:extLst>
                <a:ext uri="{FF2B5EF4-FFF2-40B4-BE49-F238E27FC236}">
                  <a16:creationId xmlns:a16="http://schemas.microsoft.com/office/drawing/2014/main" id="{27987265-638E-4346-939E-5706BF991684}"/>
                </a:ext>
              </a:extLst>
            </p:cNvPr>
            <p:cNvSpPr/>
            <p:nvPr/>
          </p:nvSpPr>
          <p:spPr>
            <a:xfrm>
              <a:off x="2246082" y="4269421"/>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48" name="Rectangle 47">
              <a:extLst>
                <a:ext uri="{FF2B5EF4-FFF2-40B4-BE49-F238E27FC236}">
                  <a16:creationId xmlns:a16="http://schemas.microsoft.com/office/drawing/2014/main" id="{7DF23B00-EB78-4000-8C69-1B9E45786573}"/>
                </a:ext>
              </a:extLst>
            </p:cNvPr>
            <p:cNvSpPr/>
            <p:nvPr/>
          </p:nvSpPr>
          <p:spPr>
            <a:xfrm>
              <a:off x="2386426" y="4345781"/>
              <a:ext cx="85863" cy="851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50" name="Group 49">
            <a:extLst>
              <a:ext uri="{FF2B5EF4-FFF2-40B4-BE49-F238E27FC236}">
                <a16:creationId xmlns:a16="http://schemas.microsoft.com/office/drawing/2014/main" id="{9755139B-C40F-44C8-B858-1B1CC0DB9703}"/>
              </a:ext>
            </a:extLst>
          </p:cNvPr>
          <p:cNvGrpSpPr/>
          <p:nvPr/>
        </p:nvGrpSpPr>
        <p:grpSpPr>
          <a:xfrm flipH="1">
            <a:off x="6146245" y="3281289"/>
            <a:ext cx="1769958" cy="1202078"/>
            <a:chOff x="702331" y="3228901"/>
            <a:chExt cx="1769958" cy="1202078"/>
          </a:xfrm>
          <a:solidFill>
            <a:srgbClr val="009DDC">
              <a:alpha val="50000"/>
            </a:srgbClr>
          </a:solidFill>
        </p:grpSpPr>
        <p:sp>
          <p:nvSpPr>
            <p:cNvPr id="51" name="Rectangle 50">
              <a:extLst>
                <a:ext uri="{FF2B5EF4-FFF2-40B4-BE49-F238E27FC236}">
                  <a16:creationId xmlns:a16="http://schemas.microsoft.com/office/drawing/2014/main" id="{778CB4E1-0231-49F2-8C2E-60C4535CCA29}"/>
                </a:ext>
              </a:extLst>
            </p:cNvPr>
            <p:cNvSpPr/>
            <p:nvPr/>
          </p:nvSpPr>
          <p:spPr>
            <a:xfrm>
              <a:off x="702331" y="4147562"/>
              <a:ext cx="85863" cy="28341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2" name="Rectangle 51">
              <a:extLst>
                <a:ext uri="{FF2B5EF4-FFF2-40B4-BE49-F238E27FC236}">
                  <a16:creationId xmlns:a16="http://schemas.microsoft.com/office/drawing/2014/main" id="{3CBF8765-A4F1-4A4D-85BC-D1EDCC68469E}"/>
                </a:ext>
              </a:extLst>
            </p:cNvPr>
            <p:cNvSpPr/>
            <p:nvPr/>
          </p:nvSpPr>
          <p:spPr>
            <a:xfrm>
              <a:off x="842672" y="3869531"/>
              <a:ext cx="85863" cy="56144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3" name="Rectangle 52">
              <a:extLst>
                <a:ext uri="{FF2B5EF4-FFF2-40B4-BE49-F238E27FC236}">
                  <a16:creationId xmlns:a16="http://schemas.microsoft.com/office/drawing/2014/main" id="{B3168CF0-6271-4384-B3BD-3157163B0CBD}"/>
                </a:ext>
              </a:extLst>
            </p:cNvPr>
            <p:cNvSpPr/>
            <p:nvPr/>
          </p:nvSpPr>
          <p:spPr>
            <a:xfrm>
              <a:off x="983013" y="3538447"/>
              <a:ext cx="85863" cy="892531"/>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4" name="Rectangle 53">
              <a:extLst>
                <a:ext uri="{FF2B5EF4-FFF2-40B4-BE49-F238E27FC236}">
                  <a16:creationId xmlns:a16="http://schemas.microsoft.com/office/drawing/2014/main" id="{93333085-90F8-483F-B521-9E8697E7172D}"/>
                </a:ext>
              </a:extLst>
            </p:cNvPr>
            <p:cNvSpPr/>
            <p:nvPr/>
          </p:nvSpPr>
          <p:spPr>
            <a:xfrm>
              <a:off x="1123354" y="3317081"/>
              <a:ext cx="85863" cy="11138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5" name="Rectangle 54">
              <a:extLst>
                <a:ext uri="{FF2B5EF4-FFF2-40B4-BE49-F238E27FC236}">
                  <a16:creationId xmlns:a16="http://schemas.microsoft.com/office/drawing/2014/main" id="{408372F0-14E6-4679-995D-4732ACF8A4A8}"/>
                </a:ext>
              </a:extLst>
            </p:cNvPr>
            <p:cNvSpPr/>
            <p:nvPr/>
          </p:nvSpPr>
          <p:spPr>
            <a:xfrm>
              <a:off x="1263695" y="3228901"/>
              <a:ext cx="85863" cy="120207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6" name="Rectangle 55">
              <a:extLst>
                <a:ext uri="{FF2B5EF4-FFF2-40B4-BE49-F238E27FC236}">
                  <a16:creationId xmlns:a16="http://schemas.microsoft.com/office/drawing/2014/main" id="{681559F6-1916-4DE3-AB10-CEEAD4219AAB}"/>
                </a:ext>
              </a:extLst>
            </p:cNvPr>
            <p:cNvSpPr/>
            <p:nvPr/>
          </p:nvSpPr>
          <p:spPr>
            <a:xfrm>
              <a:off x="1404036" y="3429001"/>
              <a:ext cx="85863" cy="1001978"/>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7" name="Rectangle 56">
              <a:extLst>
                <a:ext uri="{FF2B5EF4-FFF2-40B4-BE49-F238E27FC236}">
                  <a16:creationId xmlns:a16="http://schemas.microsoft.com/office/drawing/2014/main" id="{EAC515C6-1468-4CF8-A09A-14C840305CB9}"/>
                </a:ext>
              </a:extLst>
            </p:cNvPr>
            <p:cNvSpPr/>
            <p:nvPr/>
          </p:nvSpPr>
          <p:spPr>
            <a:xfrm>
              <a:off x="1544377" y="3647569"/>
              <a:ext cx="85863" cy="78341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8" name="Rectangle 57">
              <a:extLst>
                <a:ext uri="{FF2B5EF4-FFF2-40B4-BE49-F238E27FC236}">
                  <a16:creationId xmlns:a16="http://schemas.microsoft.com/office/drawing/2014/main" id="{77805DA9-F9D0-4BAC-AA9F-A85FBC37EFE3}"/>
                </a:ext>
              </a:extLst>
            </p:cNvPr>
            <p:cNvSpPr/>
            <p:nvPr/>
          </p:nvSpPr>
          <p:spPr>
            <a:xfrm>
              <a:off x="1684718" y="3869531"/>
              <a:ext cx="85863" cy="56144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59" name="Rectangle 58">
              <a:extLst>
                <a:ext uri="{FF2B5EF4-FFF2-40B4-BE49-F238E27FC236}">
                  <a16:creationId xmlns:a16="http://schemas.microsoft.com/office/drawing/2014/main" id="{859BE69E-8D6C-42AA-A761-92741EE56C71}"/>
                </a:ext>
              </a:extLst>
            </p:cNvPr>
            <p:cNvSpPr/>
            <p:nvPr/>
          </p:nvSpPr>
          <p:spPr>
            <a:xfrm>
              <a:off x="1825059" y="4024578"/>
              <a:ext cx="85863" cy="40640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0" name="Rectangle 59">
              <a:extLst>
                <a:ext uri="{FF2B5EF4-FFF2-40B4-BE49-F238E27FC236}">
                  <a16:creationId xmlns:a16="http://schemas.microsoft.com/office/drawing/2014/main" id="{906971B0-2452-4F58-A2B5-C70FDBA4B4A2}"/>
                </a:ext>
              </a:extLst>
            </p:cNvPr>
            <p:cNvSpPr/>
            <p:nvPr/>
          </p:nvSpPr>
          <p:spPr>
            <a:xfrm>
              <a:off x="1965400" y="4139579"/>
              <a:ext cx="85863" cy="291399"/>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1" name="Rectangle 60">
              <a:extLst>
                <a:ext uri="{FF2B5EF4-FFF2-40B4-BE49-F238E27FC236}">
                  <a16:creationId xmlns:a16="http://schemas.microsoft.com/office/drawing/2014/main" id="{825B812D-DA48-4BBD-85E6-B3DDBF84AAB4}"/>
                </a:ext>
              </a:extLst>
            </p:cNvPr>
            <p:cNvSpPr/>
            <p:nvPr/>
          </p:nvSpPr>
          <p:spPr>
            <a:xfrm>
              <a:off x="2105741" y="4229100"/>
              <a:ext cx="85863" cy="201878"/>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2" name="Rectangle 61">
              <a:extLst>
                <a:ext uri="{FF2B5EF4-FFF2-40B4-BE49-F238E27FC236}">
                  <a16:creationId xmlns:a16="http://schemas.microsoft.com/office/drawing/2014/main" id="{2EB4ABB4-515A-4515-946B-35CD9AB89B10}"/>
                </a:ext>
              </a:extLst>
            </p:cNvPr>
            <p:cNvSpPr/>
            <p:nvPr/>
          </p:nvSpPr>
          <p:spPr>
            <a:xfrm>
              <a:off x="2246082" y="4269421"/>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63" name="Rectangle 62">
              <a:extLst>
                <a:ext uri="{FF2B5EF4-FFF2-40B4-BE49-F238E27FC236}">
                  <a16:creationId xmlns:a16="http://schemas.microsoft.com/office/drawing/2014/main" id="{31306B0A-995C-445A-9FF7-1B36183DB9D8}"/>
                </a:ext>
              </a:extLst>
            </p:cNvPr>
            <p:cNvSpPr/>
            <p:nvPr/>
          </p:nvSpPr>
          <p:spPr>
            <a:xfrm>
              <a:off x="2386426" y="4345781"/>
              <a:ext cx="85863" cy="851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grpSp>
        <p:nvGrpSpPr>
          <p:cNvPr id="5" name="Group 4">
            <a:extLst>
              <a:ext uri="{FF2B5EF4-FFF2-40B4-BE49-F238E27FC236}">
                <a16:creationId xmlns:a16="http://schemas.microsoft.com/office/drawing/2014/main" id="{63FAE271-1F79-47FE-9E9A-75CACF3CE05D}"/>
              </a:ext>
            </a:extLst>
          </p:cNvPr>
          <p:cNvGrpSpPr/>
          <p:nvPr/>
        </p:nvGrpSpPr>
        <p:grpSpPr>
          <a:xfrm>
            <a:off x="3591639" y="3313113"/>
            <a:ext cx="1625524" cy="1170254"/>
            <a:chOff x="3591639" y="3313113"/>
            <a:chExt cx="1625524" cy="1170254"/>
          </a:xfrm>
          <a:solidFill>
            <a:srgbClr val="009DDC">
              <a:alpha val="50000"/>
            </a:srgbClr>
          </a:solidFill>
        </p:grpSpPr>
        <p:sp>
          <p:nvSpPr>
            <p:cNvPr id="71" name="Rectangle 70">
              <a:extLst>
                <a:ext uri="{FF2B5EF4-FFF2-40B4-BE49-F238E27FC236}">
                  <a16:creationId xmlns:a16="http://schemas.microsoft.com/office/drawing/2014/main" id="{422044C0-4BD5-4D74-B1D7-BC249EC72B6D}"/>
                </a:ext>
              </a:extLst>
            </p:cNvPr>
            <p:cNvSpPr/>
            <p:nvPr/>
          </p:nvSpPr>
          <p:spPr>
            <a:xfrm flipH="1">
              <a:off x="4431453" y="3313113"/>
              <a:ext cx="85863" cy="117025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2" name="Rectangle 71">
              <a:extLst>
                <a:ext uri="{FF2B5EF4-FFF2-40B4-BE49-F238E27FC236}">
                  <a16:creationId xmlns:a16="http://schemas.microsoft.com/office/drawing/2014/main" id="{3F56D6A8-A236-4413-BC60-81FAD6865765}"/>
                </a:ext>
              </a:extLst>
            </p:cNvPr>
            <p:cNvSpPr/>
            <p:nvPr/>
          </p:nvSpPr>
          <p:spPr>
            <a:xfrm flipH="1">
              <a:off x="4291484"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3" name="Rectangle 72">
              <a:extLst>
                <a:ext uri="{FF2B5EF4-FFF2-40B4-BE49-F238E27FC236}">
                  <a16:creationId xmlns:a16="http://schemas.microsoft.com/office/drawing/2014/main" id="{322B5CAF-1530-4552-BBFD-CEF45C402CCD}"/>
                </a:ext>
              </a:extLst>
            </p:cNvPr>
            <p:cNvSpPr/>
            <p:nvPr/>
          </p:nvSpPr>
          <p:spPr>
            <a:xfrm flipH="1">
              <a:off x="4151515"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4" name="Rectangle 73">
              <a:extLst>
                <a:ext uri="{FF2B5EF4-FFF2-40B4-BE49-F238E27FC236}">
                  <a16:creationId xmlns:a16="http://schemas.microsoft.com/office/drawing/2014/main" id="{CD835550-A78A-4A26-A2B9-879C2154468A}"/>
                </a:ext>
              </a:extLst>
            </p:cNvPr>
            <p:cNvSpPr/>
            <p:nvPr/>
          </p:nvSpPr>
          <p:spPr>
            <a:xfrm flipH="1">
              <a:off x="4011546"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5" name="Rectangle 74">
              <a:extLst>
                <a:ext uri="{FF2B5EF4-FFF2-40B4-BE49-F238E27FC236}">
                  <a16:creationId xmlns:a16="http://schemas.microsoft.com/office/drawing/2014/main" id="{590444F5-421A-49B6-B225-520A74A00ED3}"/>
                </a:ext>
              </a:extLst>
            </p:cNvPr>
            <p:cNvSpPr/>
            <p:nvPr/>
          </p:nvSpPr>
          <p:spPr>
            <a:xfrm flipH="1">
              <a:off x="3871577"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6" name="Rectangle 75">
              <a:extLst>
                <a:ext uri="{FF2B5EF4-FFF2-40B4-BE49-F238E27FC236}">
                  <a16:creationId xmlns:a16="http://schemas.microsoft.com/office/drawing/2014/main" id="{7A1AD732-F81F-4E8E-A372-1C5506CDA741}"/>
                </a:ext>
              </a:extLst>
            </p:cNvPr>
            <p:cNvSpPr/>
            <p:nvPr/>
          </p:nvSpPr>
          <p:spPr>
            <a:xfrm flipH="1">
              <a:off x="3731608" y="4321809"/>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7" name="Rectangle 76">
              <a:extLst>
                <a:ext uri="{FF2B5EF4-FFF2-40B4-BE49-F238E27FC236}">
                  <a16:creationId xmlns:a16="http://schemas.microsoft.com/office/drawing/2014/main" id="{CDFA1F0A-D660-4BBE-B654-1B2C53686BDB}"/>
                </a:ext>
              </a:extLst>
            </p:cNvPr>
            <p:cNvSpPr/>
            <p:nvPr/>
          </p:nvSpPr>
          <p:spPr>
            <a:xfrm flipH="1">
              <a:off x="3591639"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8" name="Rectangle 77">
              <a:extLst>
                <a:ext uri="{FF2B5EF4-FFF2-40B4-BE49-F238E27FC236}">
                  <a16:creationId xmlns:a16="http://schemas.microsoft.com/office/drawing/2014/main" id="{30192D8C-62CA-4FD8-ACCF-A75D0D106AF4}"/>
                </a:ext>
              </a:extLst>
            </p:cNvPr>
            <p:cNvSpPr/>
            <p:nvPr/>
          </p:nvSpPr>
          <p:spPr>
            <a:xfrm flipH="1">
              <a:off x="5131300"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9" name="Rectangle 78">
              <a:extLst>
                <a:ext uri="{FF2B5EF4-FFF2-40B4-BE49-F238E27FC236}">
                  <a16:creationId xmlns:a16="http://schemas.microsoft.com/office/drawing/2014/main" id="{86BEA905-02DD-4CE5-B4A2-CFC44D9AAAA8}"/>
                </a:ext>
              </a:extLst>
            </p:cNvPr>
            <p:cNvSpPr/>
            <p:nvPr/>
          </p:nvSpPr>
          <p:spPr>
            <a:xfrm flipH="1">
              <a:off x="4571422"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0" name="Rectangle 79">
              <a:extLst>
                <a:ext uri="{FF2B5EF4-FFF2-40B4-BE49-F238E27FC236}">
                  <a16:creationId xmlns:a16="http://schemas.microsoft.com/office/drawing/2014/main" id="{B1904CCD-C32F-454A-8FFC-8EE4905990AC}"/>
                </a:ext>
              </a:extLst>
            </p:cNvPr>
            <p:cNvSpPr/>
            <p:nvPr/>
          </p:nvSpPr>
          <p:spPr>
            <a:xfrm flipH="1">
              <a:off x="4711391"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1" name="Rectangle 80">
              <a:extLst>
                <a:ext uri="{FF2B5EF4-FFF2-40B4-BE49-F238E27FC236}">
                  <a16:creationId xmlns:a16="http://schemas.microsoft.com/office/drawing/2014/main" id="{215099AD-ABE7-40BC-8AD6-407DD2B6BFCC}"/>
                </a:ext>
              </a:extLst>
            </p:cNvPr>
            <p:cNvSpPr/>
            <p:nvPr/>
          </p:nvSpPr>
          <p:spPr>
            <a:xfrm flipH="1">
              <a:off x="4851360"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2" name="Rectangle 81">
              <a:extLst>
                <a:ext uri="{FF2B5EF4-FFF2-40B4-BE49-F238E27FC236}">
                  <a16:creationId xmlns:a16="http://schemas.microsoft.com/office/drawing/2014/main" id="{AE1463FD-D857-469F-A1E4-B9445A5337DE}"/>
                </a:ext>
              </a:extLst>
            </p:cNvPr>
            <p:cNvSpPr/>
            <p:nvPr/>
          </p:nvSpPr>
          <p:spPr>
            <a:xfrm flipH="1">
              <a:off x="4991329"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83" name="Rounded Rectangle 143">
            <a:extLst>
              <a:ext uri="{FF2B5EF4-FFF2-40B4-BE49-F238E27FC236}">
                <a16:creationId xmlns:a16="http://schemas.microsoft.com/office/drawing/2014/main" id="{69C3D42E-6BE6-4D27-8A44-4495969E43EE}"/>
              </a:ext>
            </a:extLst>
          </p:cNvPr>
          <p:cNvSpPr/>
          <p:nvPr/>
        </p:nvSpPr>
        <p:spPr>
          <a:xfrm>
            <a:off x="3806232" y="479707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Symmetrical</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84" name="Rounded Rectangle 143">
            <a:extLst>
              <a:ext uri="{FF2B5EF4-FFF2-40B4-BE49-F238E27FC236}">
                <a16:creationId xmlns:a16="http://schemas.microsoft.com/office/drawing/2014/main" id="{842BB484-202C-46B1-85B8-625FAE5A5E2B}"/>
              </a:ext>
            </a:extLst>
          </p:cNvPr>
          <p:cNvSpPr/>
          <p:nvPr/>
        </p:nvSpPr>
        <p:spPr>
          <a:xfrm>
            <a:off x="1060479" y="479707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Positive </a:t>
            </a:r>
            <a:r>
              <a:rPr kumimoji="0" lang="en-US" sz="1300" b="1" i="0" u="none" strike="noStrike" kern="0" cap="none" spc="0" normalizeH="0" baseline="0" noProof="0" dirty="0" err="1">
                <a:ln>
                  <a:noFill/>
                </a:ln>
                <a:solidFill>
                  <a:srgbClr val="FFFFFF"/>
                </a:solidFill>
                <a:effectLst/>
                <a:uLnTx/>
                <a:uFillTx/>
                <a:latin typeface="Calibri"/>
                <a:ea typeface="+mn-ea"/>
                <a:cs typeface="Calibri"/>
              </a:rPr>
              <a:t>Ske</a:t>
            </a:r>
            <a:r>
              <a:rPr lang="en-US" sz="1300" b="1" kern="0" dirty="0">
                <a:solidFill>
                  <a:srgbClr val="FFFFFF"/>
                </a:solidFill>
                <a:latin typeface="Calibri"/>
                <a:cs typeface="Calibri"/>
              </a:rPr>
              <a:t>w</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85" name="Rounded Rectangle 143">
            <a:extLst>
              <a:ext uri="{FF2B5EF4-FFF2-40B4-BE49-F238E27FC236}">
                <a16:creationId xmlns:a16="http://schemas.microsoft.com/office/drawing/2014/main" id="{C8024F77-0F15-4A5F-86DA-CCF49E609D81}"/>
              </a:ext>
            </a:extLst>
          </p:cNvPr>
          <p:cNvSpPr/>
          <p:nvPr/>
        </p:nvSpPr>
        <p:spPr>
          <a:xfrm>
            <a:off x="6469861" y="479707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Negative Skew</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88" name="Text Box 307">
            <a:extLst>
              <a:ext uri="{FF2B5EF4-FFF2-40B4-BE49-F238E27FC236}">
                <a16:creationId xmlns:a16="http://schemas.microsoft.com/office/drawing/2014/main" id="{2272D2BD-0864-4596-B4D3-D3B140AC9B56}"/>
              </a:ext>
            </a:extLst>
          </p:cNvPr>
          <p:cNvSpPr txBox="1">
            <a:spLocks noChangeArrowheads="1"/>
          </p:cNvSpPr>
          <p:nvPr/>
        </p:nvSpPr>
        <p:spPr bwMode="auto">
          <a:xfrm>
            <a:off x="1346629" y="1751156"/>
            <a:ext cx="733379"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Median</a:t>
            </a:r>
          </a:p>
        </p:txBody>
      </p:sp>
      <p:sp>
        <p:nvSpPr>
          <p:cNvPr id="89" name="Text Box 307">
            <a:extLst>
              <a:ext uri="{FF2B5EF4-FFF2-40B4-BE49-F238E27FC236}">
                <a16:creationId xmlns:a16="http://schemas.microsoft.com/office/drawing/2014/main" id="{E87124E2-23A9-48F7-A9E2-9CBA32039BB9}"/>
              </a:ext>
            </a:extLst>
          </p:cNvPr>
          <p:cNvSpPr txBox="1">
            <a:spLocks noChangeArrowheads="1"/>
          </p:cNvSpPr>
          <p:nvPr/>
        </p:nvSpPr>
        <p:spPr bwMode="auto">
          <a:xfrm>
            <a:off x="641680" y="1982931"/>
            <a:ext cx="63740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Mode</a:t>
            </a:r>
          </a:p>
        </p:txBody>
      </p:sp>
      <p:sp>
        <p:nvSpPr>
          <p:cNvPr id="90" name="Text Box 307">
            <a:extLst>
              <a:ext uri="{FF2B5EF4-FFF2-40B4-BE49-F238E27FC236}">
                <a16:creationId xmlns:a16="http://schemas.microsoft.com/office/drawing/2014/main" id="{AD864EC5-12B0-49FF-9CEF-59087DE673BE}"/>
              </a:ext>
            </a:extLst>
          </p:cNvPr>
          <p:cNvSpPr txBox="1">
            <a:spLocks noChangeArrowheads="1"/>
          </p:cNvSpPr>
          <p:nvPr/>
        </p:nvSpPr>
        <p:spPr bwMode="auto">
          <a:xfrm>
            <a:off x="2165015" y="1996178"/>
            <a:ext cx="61825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Mean</a:t>
            </a:r>
          </a:p>
        </p:txBody>
      </p:sp>
      <p:cxnSp>
        <p:nvCxnSpPr>
          <p:cNvPr id="87" name="Straight Arrow Connector 86">
            <a:extLst>
              <a:ext uri="{FF2B5EF4-FFF2-40B4-BE49-F238E27FC236}">
                <a16:creationId xmlns:a16="http://schemas.microsoft.com/office/drawing/2014/main" id="{A9FBEA55-9E84-40D1-8F25-34075AE2209F}"/>
              </a:ext>
            </a:extLst>
          </p:cNvPr>
          <p:cNvCxnSpPr>
            <a:cxnSpLocks/>
          </p:cNvCxnSpPr>
          <p:nvPr/>
        </p:nvCxnSpPr>
        <p:spPr>
          <a:xfrm>
            <a:off x="1722844" y="2000433"/>
            <a:ext cx="0" cy="124847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208E9DA6-5AD2-4A67-A794-BFEF359D184D}"/>
              </a:ext>
            </a:extLst>
          </p:cNvPr>
          <p:cNvCxnSpPr>
            <a:cxnSpLocks/>
          </p:cNvCxnSpPr>
          <p:nvPr/>
        </p:nvCxnSpPr>
        <p:spPr>
          <a:xfrm>
            <a:off x="1580847" y="2147888"/>
            <a:ext cx="0" cy="101121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B62DB1B2-04B1-488F-94C3-43C55D2B28F4}"/>
              </a:ext>
            </a:extLst>
          </p:cNvPr>
          <p:cNvCxnSpPr>
            <a:cxnSpLocks/>
          </p:cNvCxnSpPr>
          <p:nvPr/>
        </p:nvCxnSpPr>
        <p:spPr>
          <a:xfrm>
            <a:off x="1863254" y="2147094"/>
            <a:ext cx="0" cy="1290423"/>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6C04592-0130-4636-BB3E-0FB22841F6F1}"/>
              </a:ext>
            </a:extLst>
          </p:cNvPr>
          <p:cNvCxnSpPr>
            <a:cxnSpLocks/>
          </p:cNvCxnSpPr>
          <p:nvPr/>
        </p:nvCxnSpPr>
        <p:spPr>
          <a:xfrm flipH="1">
            <a:off x="1241963" y="2147094"/>
            <a:ext cx="338576" cy="1"/>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13C905B-F0A6-49F5-8DEC-62BB6F2F1A35}"/>
              </a:ext>
            </a:extLst>
          </p:cNvPr>
          <p:cNvCxnSpPr>
            <a:cxnSpLocks/>
          </p:cNvCxnSpPr>
          <p:nvPr/>
        </p:nvCxnSpPr>
        <p:spPr>
          <a:xfrm flipH="1">
            <a:off x="1863253" y="2147094"/>
            <a:ext cx="338576" cy="1"/>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Text Box 307">
            <a:extLst>
              <a:ext uri="{FF2B5EF4-FFF2-40B4-BE49-F238E27FC236}">
                <a16:creationId xmlns:a16="http://schemas.microsoft.com/office/drawing/2014/main" id="{340CD617-8ACB-41DF-A88B-19706824871F}"/>
              </a:ext>
            </a:extLst>
          </p:cNvPr>
          <p:cNvSpPr txBox="1">
            <a:spLocks noChangeArrowheads="1"/>
          </p:cNvSpPr>
          <p:nvPr/>
        </p:nvSpPr>
        <p:spPr bwMode="auto">
          <a:xfrm>
            <a:off x="6789052" y="1751156"/>
            <a:ext cx="733379"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Median</a:t>
            </a:r>
          </a:p>
        </p:txBody>
      </p:sp>
      <p:sp>
        <p:nvSpPr>
          <p:cNvPr id="117" name="Text Box 307">
            <a:extLst>
              <a:ext uri="{FF2B5EF4-FFF2-40B4-BE49-F238E27FC236}">
                <a16:creationId xmlns:a16="http://schemas.microsoft.com/office/drawing/2014/main" id="{5CBC0718-0B7A-4E5D-B51E-70177CBDB056}"/>
              </a:ext>
            </a:extLst>
          </p:cNvPr>
          <p:cNvSpPr txBox="1">
            <a:spLocks noChangeArrowheads="1"/>
          </p:cNvSpPr>
          <p:nvPr/>
        </p:nvSpPr>
        <p:spPr bwMode="auto">
          <a:xfrm>
            <a:off x="6084103" y="1982931"/>
            <a:ext cx="637407"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Mean</a:t>
            </a:r>
          </a:p>
        </p:txBody>
      </p:sp>
      <p:sp>
        <p:nvSpPr>
          <p:cNvPr id="118" name="Text Box 307">
            <a:extLst>
              <a:ext uri="{FF2B5EF4-FFF2-40B4-BE49-F238E27FC236}">
                <a16:creationId xmlns:a16="http://schemas.microsoft.com/office/drawing/2014/main" id="{68ACB29B-FF5A-49F3-9604-937B56676D96}"/>
              </a:ext>
            </a:extLst>
          </p:cNvPr>
          <p:cNvSpPr txBox="1">
            <a:spLocks noChangeArrowheads="1"/>
          </p:cNvSpPr>
          <p:nvPr/>
        </p:nvSpPr>
        <p:spPr bwMode="auto">
          <a:xfrm>
            <a:off x="7607438" y="1996178"/>
            <a:ext cx="618255"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Mode</a:t>
            </a:r>
          </a:p>
        </p:txBody>
      </p:sp>
      <p:grpSp>
        <p:nvGrpSpPr>
          <p:cNvPr id="124" name="Group 123">
            <a:extLst>
              <a:ext uri="{FF2B5EF4-FFF2-40B4-BE49-F238E27FC236}">
                <a16:creationId xmlns:a16="http://schemas.microsoft.com/office/drawing/2014/main" id="{69E0F8BC-5A03-47B4-9F70-71BFD6D73333}"/>
              </a:ext>
            </a:extLst>
          </p:cNvPr>
          <p:cNvGrpSpPr/>
          <p:nvPr/>
        </p:nvGrpSpPr>
        <p:grpSpPr>
          <a:xfrm flipH="1">
            <a:off x="6684386" y="2000433"/>
            <a:ext cx="959866" cy="1437084"/>
            <a:chOff x="6073577" y="1948045"/>
            <a:chExt cx="959866" cy="1437084"/>
          </a:xfrm>
        </p:grpSpPr>
        <p:cxnSp>
          <p:nvCxnSpPr>
            <p:cNvPr id="119" name="Straight Arrow Connector 118">
              <a:extLst>
                <a:ext uri="{FF2B5EF4-FFF2-40B4-BE49-F238E27FC236}">
                  <a16:creationId xmlns:a16="http://schemas.microsoft.com/office/drawing/2014/main" id="{47F50832-899D-4C13-850C-D9663369286D}"/>
                </a:ext>
              </a:extLst>
            </p:cNvPr>
            <p:cNvCxnSpPr>
              <a:cxnSpLocks/>
            </p:cNvCxnSpPr>
            <p:nvPr/>
          </p:nvCxnSpPr>
          <p:spPr>
            <a:xfrm>
              <a:off x="6554458" y="1948045"/>
              <a:ext cx="0" cy="124847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0B9DBF33-E69A-4B51-B838-1626492980D3}"/>
                </a:ext>
              </a:extLst>
            </p:cNvPr>
            <p:cNvCxnSpPr>
              <a:cxnSpLocks/>
            </p:cNvCxnSpPr>
            <p:nvPr/>
          </p:nvCxnSpPr>
          <p:spPr>
            <a:xfrm>
              <a:off x="6412461" y="2095500"/>
              <a:ext cx="0" cy="101121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DE333622-ACF3-410B-856E-B214FA28CF80}"/>
                </a:ext>
              </a:extLst>
            </p:cNvPr>
            <p:cNvCxnSpPr>
              <a:cxnSpLocks/>
            </p:cNvCxnSpPr>
            <p:nvPr/>
          </p:nvCxnSpPr>
          <p:spPr>
            <a:xfrm>
              <a:off x="6694868" y="2094706"/>
              <a:ext cx="0" cy="1290423"/>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DEA3B69-5DDC-4CFD-B28F-F5730619E43B}"/>
                </a:ext>
              </a:extLst>
            </p:cNvPr>
            <p:cNvCxnSpPr>
              <a:cxnSpLocks/>
            </p:cNvCxnSpPr>
            <p:nvPr/>
          </p:nvCxnSpPr>
          <p:spPr>
            <a:xfrm flipH="1">
              <a:off x="6073577" y="2094706"/>
              <a:ext cx="338576" cy="1"/>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2103E751-C0DA-47CA-91A6-2BB2B1E5A3F3}"/>
                </a:ext>
              </a:extLst>
            </p:cNvPr>
            <p:cNvCxnSpPr>
              <a:cxnSpLocks/>
            </p:cNvCxnSpPr>
            <p:nvPr/>
          </p:nvCxnSpPr>
          <p:spPr>
            <a:xfrm flipH="1">
              <a:off x="6694867" y="2094706"/>
              <a:ext cx="338576" cy="1"/>
            </a:xfrm>
            <a:prstGeom prst="line">
              <a:avLst/>
            </a:prstGeom>
            <a:ln w="19050" cap="rnd">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5" name="Text Box 307">
            <a:extLst>
              <a:ext uri="{FF2B5EF4-FFF2-40B4-BE49-F238E27FC236}">
                <a16:creationId xmlns:a16="http://schemas.microsoft.com/office/drawing/2014/main" id="{E35B6112-AAC8-47ED-8BC7-13BBFED29FF8}"/>
              </a:ext>
            </a:extLst>
          </p:cNvPr>
          <p:cNvSpPr txBox="1">
            <a:spLocks noChangeArrowheads="1"/>
          </p:cNvSpPr>
          <p:nvPr/>
        </p:nvSpPr>
        <p:spPr bwMode="auto">
          <a:xfrm>
            <a:off x="3997964" y="1751156"/>
            <a:ext cx="939259" cy="692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Mean, Median, and Mode</a:t>
            </a:r>
          </a:p>
        </p:txBody>
      </p:sp>
      <p:cxnSp>
        <p:nvCxnSpPr>
          <p:cNvPr id="126" name="Straight Arrow Connector 125">
            <a:extLst>
              <a:ext uri="{FF2B5EF4-FFF2-40B4-BE49-F238E27FC236}">
                <a16:creationId xmlns:a16="http://schemas.microsoft.com/office/drawing/2014/main" id="{68E7379A-CAD0-4530-887A-D68EC2FA1CF6}"/>
              </a:ext>
            </a:extLst>
          </p:cNvPr>
          <p:cNvCxnSpPr>
            <a:cxnSpLocks/>
          </p:cNvCxnSpPr>
          <p:nvPr/>
        </p:nvCxnSpPr>
        <p:spPr>
          <a:xfrm>
            <a:off x="4473624" y="2411903"/>
            <a:ext cx="0" cy="805251"/>
          </a:xfrm>
          <a:prstGeom prst="straightConnector1">
            <a:avLst/>
          </a:prstGeom>
          <a:ln w="1905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0664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178970"/>
            <a:ext cx="8528522" cy="3260382"/>
          </a:xfrm>
        </p:spPr>
        <p:txBody>
          <a:bodyPr/>
          <a:lstStyle/>
          <a:p>
            <a:r>
              <a:rPr lang="en-US" dirty="0"/>
              <a:t>While the two formulas produce different values, you interpret the result the same way. </a:t>
            </a:r>
          </a:p>
          <a:p>
            <a:pPr lvl="1"/>
            <a:r>
              <a:rPr lang="en-US" dirty="0"/>
              <a:t>The sign of the result (positive or negative) identifies the direction of skewness. A positive value means the peak is shifted to the left, and a negative value means the peak is shifted to the right. Zero means no skewness at all. </a:t>
            </a:r>
          </a:p>
          <a:p>
            <a:pPr lvl="1"/>
            <a:r>
              <a:rPr lang="en-US" dirty="0"/>
              <a:t>The size of the result (how much it differs from zero) represents the degree of skewness from a normal distribution. Values farther away from zero represent more skewness.</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32</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Skewness Measures</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595102" y="1243242"/>
            <a:ext cx="6548898"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Pearson’s skewness measures—</a:t>
            </a:r>
            <a:r>
              <a:rPr lang="en-US" sz="1300" kern="0" dirty="0">
                <a:solidFill>
                  <a:srgbClr val="000000"/>
                </a:solidFill>
                <a:latin typeface="Calibri"/>
                <a:cs typeface="Calibri"/>
              </a:rPr>
              <a:t>Measure skew within a distribution</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mean.</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σ</a:t>
            </a:r>
            <a:r>
              <a:rPr lang="en-US" sz="1300" kern="0" dirty="0">
                <a:solidFill>
                  <a:srgbClr val="000000"/>
                </a:solidFill>
                <a:latin typeface="Calibri"/>
                <a:cs typeface="Calibri"/>
              </a:rPr>
              <a:t> is the standard deviation.</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Mo</a:t>
            </a:r>
            <a:r>
              <a:rPr lang="en-US" sz="1300" kern="0" dirty="0">
                <a:solidFill>
                  <a:srgbClr val="000000"/>
                </a:solidFill>
                <a:latin typeface="Calibri"/>
                <a:cs typeface="Calibri"/>
              </a:rPr>
              <a:t> is the mode.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Md</a:t>
            </a:r>
            <a:r>
              <a:rPr lang="en-US" sz="1300" kern="0" dirty="0">
                <a:solidFill>
                  <a:srgbClr val="000000"/>
                </a:solidFill>
                <a:latin typeface="Calibri"/>
                <a:cs typeface="Calibri"/>
              </a:rPr>
              <a:t> is the median.</a:t>
            </a:r>
          </a:p>
          <a:p>
            <a:pPr lvl="0" defTabSz="914400" eaLnBrk="1" hangingPunct="1">
              <a:spcBef>
                <a:spcPct val="50000"/>
              </a:spcBef>
              <a:defRPr/>
            </a:pPr>
            <a:endParaRPr lang="en-US" sz="1300" kern="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83F109-C1D6-4349-B585-6464A44C2E03}"/>
                  </a:ext>
                </a:extLst>
              </p:cNvPr>
              <p:cNvSpPr txBox="1"/>
              <p:nvPr/>
            </p:nvSpPr>
            <p:spPr>
              <a:xfrm>
                <a:off x="515466" y="1226533"/>
                <a:ext cx="1512145" cy="5856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𝑆𝑘</m:t>
                          </m:r>
                        </m:e>
                        <m:sub>
                          <m:r>
                            <a:rPr lang="en-US" b="0" i="1" smtClean="0">
                              <a:solidFill>
                                <a:schemeClr val="bg1"/>
                              </a:solidFill>
                              <a:latin typeface="Cambria Math" panose="02040503050406030204" pitchFamily="18" charset="0"/>
                              <a:ea typeface="Cambria Math" panose="02040503050406030204" pitchFamily="18" charset="0"/>
                            </a:rPr>
                            <m:t>1</m:t>
                          </m:r>
                        </m:sub>
                      </m:sSub>
                      <m:r>
                        <a:rPr lang="en-US"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bar>
                            <m:barPr>
                              <m:pos m:val="top"/>
                              <m:ctrlPr>
                                <a:rPr lang="en-US" i="1" smtClean="0">
                                  <a:solidFill>
                                    <a:schemeClr val="bg1"/>
                                  </a:solidFill>
                                  <a:latin typeface="Cambria Math" panose="02040503050406030204" pitchFamily="18" charset="0"/>
                                  <a:ea typeface="Cambria Math" panose="02040503050406030204" pitchFamily="18" charset="0"/>
                                </a:rPr>
                              </m:ctrlPr>
                            </m:barPr>
                            <m:e>
                              <m:r>
                                <a:rPr lang="en-US" b="0" i="1" smtClean="0">
                                  <a:solidFill>
                                    <a:schemeClr val="bg1"/>
                                  </a:solidFill>
                                  <a:latin typeface="Cambria Math" panose="02040503050406030204" pitchFamily="18" charset="0"/>
                                  <a:ea typeface="Cambria Math" panose="02040503050406030204" pitchFamily="18" charset="0"/>
                                </a:rPr>
                                <m:t>𝑋</m:t>
                              </m:r>
                            </m:e>
                          </m:ba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𝑀𝑜</m:t>
                          </m:r>
                        </m:num>
                        <m:den>
                          <m:r>
                            <a:rPr lang="en-US" i="1">
                              <a:solidFill>
                                <a:schemeClr val="bg1"/>
                              </a:solidFill>
                              <a:latin typeface="Cambria Math" panose="02040503050406030204" pitchFamily="18" charset="0"/>
                              <a:ea typeface="Cambria Math" panose="02040503050406030204" pitchFamily="18" charset="0"/>
                            </a:rPr>
                            <m:t>𝜎</m:t>
                          </m:r>
                        </m:den>
                      </m:f>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0383F109-C1D6-4349-B585-6464A44C2E03}"/>
                  </a:ext>
                </a:extLst>
              </p:cNvPr>
              <p:cNvSpPr txBox="1">
                <a:spLocks noRot="1" noChangeAspect="1" noMove="1" noResize="1" noEditPoints="1" noAdjustHandles="1" noChangeArrowheads="1" noChangeShapeType="1" noTextEdit="1"/>
              </p:cNvSpPr>
              <p:nvPr/>
            </p:nvSpPr>
            <p:spPr>
              <a:xfrm>
                <a:off x="515466" y="1226533"/>
                <a:ext cx="1512145" cy="585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CB0297-7741-4316-8B97-85AF44EFCAC2}"/>
                  </a:ext>
                </a:extLst>
              </p:cNvPr>
              <p:cNvSpPr txBox="1"/>
              <p:nvPr/>
            </p:nvSpPr>
            <p:spPr>
              <a:xfrm>
                <a:off x="481574" y="2129710"/>
                <a:ext cx="1916229" cy="589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𝑆𝑘</m:t>
                          </m:r>
                        </m:e>
                        <m:sub>
                          <m:r>
                            <a:rPr lang="en-US" b="0" i="1" smtClean="0">
                              <a:solidFill>
                                <a:schemeClr val="bg1"/>
                              </a:solidFill>
                              <a:latin typeface="Cambria Math" panose="02040503050406030204" pitchFamily="18" charset="0"/>
                              <a:ea typeface="Cambria Math" panose="02040503050406030204" pitchFamily="18" charset="0"/>
                            </a:rPr>
                            <m:t>2</m:t>
                          </m:r>
                        </m:sub>
                      </m:sSub>
                      <m:r>
                        <a:rPr lang="en-US" b="0"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3</m:t>
                          </m:r>
                          <m:d>
                            <m:dPr>
                              <m:ctrlPr>
                                <a:rPr lang="en-US" i="1">
                                  <a:solidFill>
                                    <a:schemeClr val="bg1"/>
                                  </a:solidFill>
                                  <a:latin typeface="Cambria Math" panose="02040503050406030204" pitchFamily="18" charset="0"/>
                                  <a:ea typeface="Cambria Math" panose="02040503050406030204" pitchFamily="18" charset="0"/>
                                </a:rPr>
                              </m:ctrlPr>
                            </m:dPr>
                            <m:e>
                              <m:bar>
                                <m:barPr>
                                  <m:pos m:val="top"/>
                                  <m:ctrlPr>
                                    <a:rPr lang="en-US" i="1">
                                      <a:solidFill>
                                        <a:schemeClr val="bg1"/>
                                      </a:solidFill>
                                      <a:latin typeface="Cambria Math" panose="02040503050406030204" pitchFamily="18" charset="0"/>
                                      <a:ea typeface="Cambria Math" panose="02040503050406030204" pitchFamily="18" charset="0"/>
                                    </a:rPr>
                                  </m:ctrlPr>
                                </m:barPr>
                                <m:e>
                                  <m:r>
                                    <a:rPr lang="en-US" i="1">
                                      <a:solidFill>
                                        <a:schemeClr val="bg1"/>
                                      </a:solidFill>
                                      <a:latin typeface="Cambria Math" panose="02040503050406030204" pitchFamily="18" charset="0"/>
                                      <a:ea typeface="Cambria Math" panose="02040503050406030204" pitchFamily="18" charset="0"/>
                                    </a:rPr>
                                    <m:t>𝑋</m:t>
                                  </m:r>
                                </m:e>
                              </m:bar>
                              <m:r>
                                <a:rPr lang="en-US" i="1">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𝑀𝑑</m:t>
                              </m:r>
                            </m:e>
                          </m:d>
                        </m:num>
                        <m:den>
                          <m:r>
                            <a:rPr lang="en-US" i="1">
                              <a:solidFill>
                                <a:schemeClr val="bg1"/>
                              </a:solidFill>
                              <a:latin typeface="Cambria Math" panose="02040503050406030204" pitchFamily="18" charset="0"/>
                              <a:ea typeface="Cambria Math" panose="02040503050406030204" pitchFamily="18" charset="0"/>
                            </a:rPr>
                            <m:t>𝜎</m:t>
                          </m:r>
                        </m:den>
                      </m:f>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B7CB0297-7741-4316-8B97-85AF44EFCAC2}"/>
                  </a:ext>
                </a:extLst>
              </p:cNvPr>
              <p:cNvSpPr txBox="1">
                <a:spLocks noRot="1" noChangeAspect="1" noMove="1" noResize="1" noEditPoints="1" noAdjustHandles="1" noChangeArrowheads="1" noChangeShapeType="1" noTextEdit="1"/>
              </p:cNvSpPr>
              <p:nvPr/>
            </p:nvSpPr>
            <p:spPr>
              <a:xfrm>
                <a:off x="481574" y="2129710"/>
                <a:ext cx="1916229" cy="58900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2831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F5CD-4607-497B-91EC-39FA5F78F5B7}"/>
              </a:ext>
            </a:extLst>
          </p:cNvPr>
          <p:cNvSpPr>
            <a:spLocks noGrp="1"/>
          </p:cNvSpPr>
          <p:nvPr>
            <p:ph type="title"/>
          </p:nvPr>
        </p:nvSpPr>
        <p:spPr/>
        <p:txBody>
          <a:bodyPr/>
          <a:lstStyle/>
          <a:p>
            <a:r>
              <a:rPr lang="en-US" dirty="0"/>
              <a:t>Kurtosis</a:t>
            </a:r>
          </a:p>
        </p:txBody>
      </p:sp>
      <p:sp>
        <p:nvSpPr>
          <p:cNvPr id="3" name="Slide Number Placeholder 2">
            <a:extLst>
              <a:ext uri="{FF2B5EF4-FFF2-40B4-BE49-F238E27FC236}">
                <a16:creationId xmlns:a16="http://schemas.microsoft.com/office/drawing/2014/main" id="{22226CE2-5C12-4196-9238-EF9706B077F4}"/>
              </a:ext>
            </a:extLst>
          </p:cNvPr>
          <p:cNvSpPr>
            <a:spLocks noGrp="1"/>
          </p:cNvSpPr>
          <p:nvPr>
            <p:ph type="sldNum" sz="quarter" idx="12"/>
          </p:nvPr>
        </p:nvSpPr>
        <p:spPr/>
        <p:txBody>
          <a:bodyPr/>
          <a:lstStyle/>
          <a:p>
            <a:fld id="{A8160BDD-7155-D744-B749-9730458604AD}" type="slidenum">
              <a:rPr lang="en-US" smtClean="0"/>
              <a:t>33</a:t>
            </a:fld>
            <a:endParaRPr lang="en-US" dirty="0"/>
          </a:p>
        </p:txBody>
      </p:sp>
      <p:grpSp>
        <p:nvGrpSpPr>
          <p:cNvPr id="4" name="Group 3">
            <a:extLst>
              <a:ext uri="{FF2B5EF4-FFF2-40B4-BE49-F238E27FC236}">
                <a16:creationId xmlns:a16="http://schemas.microsoft.com/office/drawing/2014/main" id="{A39F7F8D-2CFB-46B9-9EE4-09000DABF38A}"/>
              </a:ext>
            </a:extLst>
          </p:cNvPr>
          <p:cNvGrpSpPr/>
          <p:nvPr/>
        </p:nvGrpSpPr>
        <p:grpSpPr>
          <a:xfrm>
            <a:off x="6082383" y="1749399"/>
            <a:ext cx="2301649" cy="2536464"/>
            <a:chOff x="826392" y="1768449"/>
            <a:chExt cx="2301649" cy="2536464"/>
          </a:xfrm>
        </p:grpSpPr>
        <p:grpSp>
          <p:nvGrpSpPr>
            <p:cNvPr id="7" name="Group 6">
              <a:extLst>
                <a:ext uri="{FF2B5EF4-FFF2-40B4-BE49-F238E27FC236}">
                  <a16:creationId xmlns:a16="http://schemas.microsoft.com/office/drawing/2014/main" id="{86A71C6E-AEFE-4F76-BEAE-86AE0A353D1C}"/>
                </a:ext>
              </a:extLst>
            </p:cNvPr>
            <p:cNvGrpSpPr/>
            <p:nvPr/>
          </p:nvGrpSpPr>
          <p:grpSpPr>
            <a:xfrm>
              <a:off x="826392" y="1768449"/>
              <a:ext cx="2301649" cy="1341620"/>
              <a:chOff x="1794559" y="1528649"/>
              <a:chExt cx="6259782" cy="3038112"/>
            </a:xfrm>
          </p:grpSpPr>
          <p:sp>
            <p:nvSpPr>
              <p:cNvPr id="8" name="Rectangle 7">
                <a:extLst>
                  <a:ext uri="{FF2B5EF4-FFF2-40B4-BE49-F238E27FC236}">
                    <a16:creationId xmlns:a16="http://schemas.microsoft.com/office/drawing/2014/main" id="{9DED1048-4CAF-4EA2-A496-8D4F88A19EEF}"/>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 name="Rectangle 8">
                <a:extLst>
                  <a:ext uri="{FF2B5EF4-FFF2-40B4-BE49-F238E27FC236}">
                    <a16:creationId xmlns:a16="http://schemas.microsoft.com/office/drawing/2014/main" id="{813383EC-D962-4F55-B39B-63915A9AA056}"/>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 name="Rectangle 9">
                <a:extLst>
                  <a:ext uri="{FF2B5EF4-FFF2-40B4-BE49-F238E27FC236}">
                    <a16:creationId xmlns:a16="http://schemas.microsoft.com/office/drawing/2014/main" id="{E4653DF2-9FE7-4722-B3EA-99AB57C8DFB2}"/>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 name="Rectangle 10">
                <a:extLst>
                  <a:ext uri="{FF2B5EF4-FFF2-40B4-BE49-F238E27FC236}">
                    <a16:creationId xmlns:a16="http://schemas.microsoft.com/office/drawing/2014/main" id="{4E099122-1989-44EF-97AE-CE20AE1CAA11}"/>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 name="Rectangle 11">
                <a:extLst>
                  <a:ext uri="{FF2B5EF4-FFF2-40B4-BE49-F238E27FC236}">
                    <a16:creationId xmlns:a16="http://schemas.microsoft.com/office/drawing/2014/main" id="{C3B8CB71-E467-4139-B75B-2B4E2E7F4FE0}"/>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 name="Rectangle 12">
                <a:extLst>
                  <a:ext uri="{FF2B5EF4-FFF2-40B4-BE49-F238E27FC236}">
                    <a16:creationId xmlns:a16="http://schemas.microsoft.com/office/drawing/2014/main" id="{2A6F686A-7806-4A05-B6D5-7722FF5E1BF7}"/>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 name="Rectangle 13">
                <a:extLst>
                  <a:ext uri="{FF2B5EF4-FFF2-40B4-BE49-F238E27FC236}">
                    <a16:creationId xmlns:a16="http://schemas.microsoft.com/office/drawing/2014/main" id="{3FCD0DC1-4962-458C-ACCC-225D0BA8A3D1}"/>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5" name="Rectangle 14">
                <a:extLst>
                  <a:ext uri="{FF2B5EF4-FFF2-40B4-BE49-F238E27FC236}">
                    <a16:creationId xmlns:a16="http://schemas.microsoft.com/office/drawing/2014/main" id="{8199634A-CB66-4585-A369-418712C28C4F}"/>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6" name="Rectangle 15">
                <a:extLst>
                  <a:ext uri="{FF2B5EF4-FFF2-40B4-BE49-F238E27FC236}">
                    <a16:creationId xmlns:a16="http://schemas.microsoft.com/office/drawing/2014/main" id="{27A2A705-4490-496D-8FA0-7250C6C2E564}"/>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7" name="Rectangle 16">
                <a:extLst>
                  <a:ext uri="{FF2B5EF4-FFF2-40B4-BE49-F238E27FC236}">
                    <a16:creationId xmlns:a16="http://schemas.microsoft.com/office/drawing/2014/main" id="{818F2205-529D-4DC4-977F-84FEC6283A70}"/>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8" name="Rectangle 17">
                <a:extLst>
                  <a:ext uri="{FF2B5EF4-FFF2-40B4-BE49-F238E27FC236}">
                    <a16:creationId xmlns:a16="http://schemas.microsoft.com/office/drawing/2014/main" id="{7D8AFD7B-CC1A-422E-B0DB-E4419CB07A33}"/>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84" name="Rounded Rectangle 143">
              <a:extLst>
                <a:ext uri="{FF2B5EF4-FFF2-40B4-BE49-F238E27FC236}">
                  <a16:creationId xmlns:a16="http://schemas.microsoft.com/office/drawing/2014/main" id="{842BB484-202C-46B1-85B8-625FAE5A5E2B}"/>
                </a:ext>
              </a:extLst>
            </p:cNvPr>
            <p:cNvSpPr/>
            <p:nvPr/>
          </p:nvSpPr>
          <p:spPr>
            <a:xfrm>
              <a:off x="1303801" y="340642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Platykurtic</a:t>
              </a:r>
            </a:p>
          </p:txBody>
        </p:sp>
        <p:sp>
          <p:nvSpPr>
            <p:cNvPr id="129" name="Freeform: Shape 128">
              <a:extLst>
                <a:ext uri="{FF2B5EF4-FFF2-40B4-BE49-F238E27FC236}">
                  <a16:creationId xmlns:a16="http://schemas.microsoft.com/office/drawing/2014/main" id="{8C7ED91E-A41C-4469-BB4D-DEEA2E9944DB}"/>
                </a:ext>
              </a:extLst>
            </p:cNvPr>
            <p:cNvSpPr/>
            <p:nvPr/>
          </p:nvSpPr>
          <p:spPr>
            <a:xfrm>
              <a:off x="839375" y="2620998"/>
              <a:ext cx="2238376" cy="494587"/>
            </a:xfrm>
            <a:custGeom>
              <a:avLst/>
              <a:gdLst>
                <a:gd name="connsiteX0" fmla="*/ 0 w 2321719"/>
                <a:gd name="connsiteY0" fmla="*/ 1364610 h 1416997"/>
                <a:gd name="connsiteX1" fmla="*/ 542925 w 2321719"/>
                <a:gd name="connsiteY1" fmla="*/ 1043141 h 1416997"/>
                <a:gd name="connsiteX2" fmla="*/ 1150144 w 2321719"/>
                <a:gd name="connsiteY2" fmla="*/ 153 h 1416997"/>
                <a:gd name="connsiteX3" fmla="*/ 1854994 w 2321719"/>
                <a:gd name="connsiteY3" fmla="*/ 1121722 h 1416997"/>
                <a:gd name="connsiteX4" fmla="*/ 2321719 w 2321719"/>
                <a:gd name="connsiteY4" fmla="*/ 1416997 h 1416997"/>
                <a:gd name="connsiteX0" fmla="*/ 0 w 2314575"/>
                <a:gd name="connsiteY0" fmla="*/ 1245544 h 1416994"/>
                <a:gd name="connsiteX1" fmla="*/ 535781 w 2314575"/>
                <a:gd name="connsiteY1" fmla="*/ 1043138 h 1416994"/>
                <a:gd name="connsiteX2" fmla="*/ 1143000 w 2314575"/>
                <a:gd name="connsiteY2" fmla="*/ 150 h 1416994"/>
                <a:gd name="connsiteX3" fmla="*/ 1847850 w 2314575"/>
                <a:gd name="connsiteY3" fmla="*/ 1121719 h 1416994"/>
                <a:gd name="connsiteX4" fmla="*/ 2314575 w 2314575"/>
                <a:gd name="connsiteY4" fmla="*/ 1416994 h 1416994"/>
                <a:gd name="connsiteX0" fmla="*/ 0 w 2314575"/>
                <a:gd name="connsiteY0" fmla="*/ 1246167 h 1417617"/>
                <a:gd name="connsiteX1" fmla="*/ 485774 w 2314575"/>
                <a:gd name="connsiteY1" fmla="*/ 950893 h 1417617"/>
                <a:gd name="connsiteX2" fmla="*/ 1143000 w 2314575"/>
                <a:gd name="connsiteY2" fmla="*/ 773 h 1417617"/>
                <a:gd name="connsiteX3" fmla="*/ 1847850 w 2314575"/>
                <a:gd name="connsiteY3" fmla="*/ 1122342 h 1417617"/>
                <a:gd name="connsiteX4" fmla="*/ 2314575 w 2314575"/>
                <a:gd name="connsiteY4" fmla="*/ 1417617 h 1417617"/>
                <a:gd name="connsiteX0" fmla="*/ 0 w 2302669"/>
                <a:gd name="connsiteY0" fmla="*/ 1258075 h 1417619"/>
                <a:gd name="connsiteX1" fmla="*/ 473868 w 2302669"/>
                <a:gd name="connsiteY1" fmla="*/ 950895 h 1417619"/>
                <a:gd name="connsiteX2" fmla="*/ 1131094 w 2302669"/>
                <a:gd name="connsiteY2" fmla="*/ 775 h 1417619"/>
                <a:gd name="connsiteX3" fmla="*/ 1835944 w 2302669"/>
                <a:gd name="connsiteY3" fmla="*/ 1122344 h 1417619"/>
                <a:gd name="connsiteX4" fmla="*/ 2302669 w 2302669"/>
                <a:gd name="connsiteY4" fmla="*/ 1417619 h 1417619"/>
                <a:gd name="connsiteX0" fmla="*/ 0 w 2238376"/>
                <a:gd name="connsiteY0" fmla="*/ 1258075 h 1258075"/>
                <a:gd name="connsiteX1" fmla="*/ 473868 w 2238376"/>
                <a:gd name="connsiteY1" fmla="*/ 950895 h 1258075"/>
                <a:gd name="connsiteX2" fmla="*/ 1131094 w 2238376"/>
                <a:gd name="connsiteY2" fmla="*/ 775 h 1258075"/>
                <a:gd name="connsiteX3" fmla="*/ 1835944 w 2238376"/>
                <a:gd name="connsiteY3" fmla="*/ 1122344 h 1258075"/>
                <a:gd name="connsiteX4" fmla="*/ 2238376 w 2238376"/>
                <a:gd name="connsiteY4" fmla="*/ 1243787 h 1258075"/>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6" h="1257331">
                  <a:moveTo>
                    <a:pt x="0" y="1257331"/>
                  </a:moveTo>
                  <a:cubicBezTo>
                    <a:pt x="175617" y="1210301"/>
                    <a:pt x="285352" y="1159701"/>
                    <a:pt x="473868" y="950151"/>
                  </a:cubicBezTo>
                  <a:cubicBezTo>
                    <a:pt x="662384" y="740601"/>
                    <a:pt x="913209" y="-5525"/>
                    <a:pt x="1131094" y="31"/>
                  </a:cubicBezTo>
                  <a:cubicBezTo>
                    <a:pt x="1348979" y="5587"/>
                    <a:pt x="1596629" y="776319"/>
                    <a:pt x="1781176" y="983488"/>
                  </a:cubicBezTo>
                  <a:cubicBezTo>
                    <a:pt x="1965723" y="1190657"/>
                    <a:pt x="1931195" y="1200776"/>
                    <a:pt x="2238376" y="1243043"/>
                  </a:cubicBezTo>
                </a:path>
              </a:pathLst>
            </a:custGeom>
            <a:noFill/>
            <a:ln w="28575"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0" name="Group 129">
              <a:extLst>
                <a:ext uri="{FF2B5EF4-FFF2-40B4-BE49-F238E27FC236}">
                  <a16:creationId xmlns:a16="http://schemas.microsoft.com/office/drawing/2014/main" id="{234A75A4-0C90-4D82-9BAB-EBC01A67A98B}"/>
                </a:ext>
              </a:extLst>
            </p:cNvPr>
            <p:cNvGrpSpPr/>
            <p:nvPr/>
          </p:nvGrpSpPr>
          <p:grpSpPr>
            <a:xfrm>
              <a:off x="1087568" y="2620997"/>
              <a:ext cx="1625524" cy="471719"/>
              <a:chOff x="3591639" y="3313113"/>
              <a:chExt cx="1625524" cy="1170254"/>
            </a:xfrm>
            <a:solidFill>
              <a:srgbClr val="009DDC">
                <a:alpha val="50000"/>
              </a:srgbClr>
            </a:solidFill>
          </p:grpSpPr>
          <p:sp>
            <p:nvSpPr>
              <p:cNvPr id="131" name="Rectangle 130">
                <a:extLst>
                  <a:ext uri="{FF2B5EF4-FFF2-40B4-BE49-F238E27FC236}">
                    <a16:creationId xmlns:a16="http://schemas.microsoft.com/office/drawing/2014/main" id="{A1B24E3E-98A8-4558-B2CF-96580DFF03FB}"/>
                  </a:ext>
                </a:extLst>
              </p:cNvPr>
              <p:cNvSpPr/>
              <p:nvPr/>
            </p:nvSpPr>
            <p:spPr>
              <a:xfrm flipH="1">
                <a:off x="4431453" y="3313113"/>
                <a:ext cx="85863" cy="117025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2" name="Rectangle 131">
                <a:extLst>
                  <a:ext uri="{FF2B5EF4-FFF2-40B4-BE49-F238E27FC236}">
                    <a16:creationId xmlns:a16="http://schemas.microsoft.com/office/drawing/2014/main" id="{D995BF6B-8B8F-4FE6-86D5-E8AE037BA64B}"/>
                  </a:ext>
                </a:extLst>
              </p:cNvPr>
              <p:cNvSpPr/>
              <p:nvPr/>
            </p:nvSpPr>
            <p:spPr>
              <a:xfrm flipH="1">
                <a:off x="4291484"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3" name="Rectangle 132">
                <a:extLst>
                  <a:ext uri="{FF2B5EF4-FFF2-40B4-BE49-F238E27FC236}">
                    <a16:creationId xmlns:a16="http://schemas.microsoft.com/office/drawing/2014/main" id="{A356DF9C-7F67-4D30-9717-C4259E4CAFEE}"/>
                  </a:ext>
                </a:extLst>
              </p:cNvPr>
              <p:cNvSpPr/>
              <p:nvPr/>
            </p:nvSpPr>
            <p:spPr>
              <a:xfrm flipH="1">
                <a:off x="4151515"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4" name="Rectangle 133">
                <a:extLst>
                  <a:ext uri="{FF2B5EF4-FFF2-40B4-BE49-F238E27FC236}">
                    <a16:creationId xmlns:a16="http://schemas.microsoft.com/office/drawing/2014/main" id="{0E111DB5-8B2D-4BE1-8515-5323ECC5E3BC}"/>
                  </a:ext>
                </a:extLst>
              </p:cNvPr>
              <p:cNvSpPr/>
              <p:nvPr/>
            </p:nvSpPr>
            <p:spPr>
              <a:xfrm flipH="1">
                <a:off x="4011546"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5" name="Rectangle 134">
                <a:extLst>
                  <a:ext uri="{FF2B5EF4-FFF2-40B4-BE49-F238E27FC236}">
                    <a16:creationId xmlns:a16="http://schemas.microsoft.com/office/drawing/2014/main" id="{81EC1C83-EF8D-4748-89E2-15321F5547C5}"/>
                  </a:ext>
                </a:extLst>
              </p:cNvPr>
              <p:cNvSpPr/>
              <p:nvPr/>
            </p:nvSpPr>
            <p:spPr>
              <a:xfrm flipH="1">
                <a:off x="3871577"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6" name="Rectangle 135">
                <a:extLst>
                  <a:ext uri="{FF2B5EF4-FFF2-40B4-BE49-F238E27FC236}">
                    <a16:creationId xmlns:a16="http://schemas.microsoft.com/office/drawing/2014/main" id="{44F3B15D-804E-4133-A847-DFE2D3D2FC31}"/>
                  </a:ext>
                </a:extLst>
              </p:cNvPr>
              <p:cNvSpPr/>
              <p:nvPr/>
            </p:nvSpPr>
            <p:spPr>
              <a:xfrm flipH="1">
                <a:off x="3731608" y="4321809"/>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7" name="Rectangle 136">
                <a:extLst>
                  <a:ext uri="{FF2B5EF4-FFF2-40B4-BE49-F238E27FC236}">
                    <a16:creationId xmlns:a16="http://schemas.microsoft.com/office/drawing/2014/main" id="{609B4618-0410-42EF-985C-3AE27CE08530}"/>
                  </a:ext>
                </a:extLst>
              </p:cNvPr>
              <p:cNvSpPr/>
              <p:nvPr/>
            </p:nvSpPr>
            <p:spPr>
              <a:xfrm flipH="1">
                <a:off x="3591639"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8" name="Rectangle 137">
                <a:extLst>
                  <a:ext uri="{FF2B5EF4-FFF2-40B4-BE49-F238E27FC236}">
                    <a16:creationId xmlns:a16="http://schemas.microsoft.com/office/drawing/2014/main" id="{CA4E99B5-C474-4F6A-8482-73D6C9588EB1}"/>
                  </a:ext>
                </a:extLst>
              </p:cNvPr>
              <p:cNvSpPr/>
              <p:nvPr/>
            </p:nvSpPr>
            <p:spPr>
              <a:xfrm flipH="1">
                <a:off x="5131300"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39" name="Rectangle 138">
                <a:extLst>
                  <a:ext uri="{FF2B5EF4-FFF2-40B4-BE49-F238E27FC236}">
                    <a16:creationId xmlns:a16="http://schemas.microsoft.com/office/drawing/2014/main" id="{95FECECC-FF6E-4F30-96F5-D5D94F7661BB}"/>
                  </a:ext>
                </a:extLst>
              </p:cNvPr>
              <p:cNvSpPr/>
              <p:nvPr/>
            </p:nvSpPr>
            <p:spPr>
              <a:xfrm flipH="1">
                <a:off x="4571422"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0" name="Rectangle 139">
                <a:extLst>
                  <a:ext uri="{FF2B5EF4-FFF2-40B4-BE49-F238E27FC236}">
                    <a16:creationId xmlns:a16="http://schemas.microsoft.com/office/drawing/2014/main" id="{CABC5948-4CF4-4FB5-A581-D6BA5CFB53D5}"/>
                  </a:ext>
                </a:extLst>
              </p:cNvPr>
              <p:cNvSpPr/>
              <p:nvPr/>
            </p:nvSpPr>
            <p:spPr>
              <a:xfrm flipH="1">
                <a:off x="4711391"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1" name="Rectangle 140">
                <a:extLst>
                  <a:ext uri="{FF2B5EF4-FFF2-40B4-BE49-F238E27FC236}">
                    <a16:creationId xmlns:a16="http://schemas.microsoft.com/office/drawing/2014/main" id="{C1714F1C-D239-402F-8D12-8B5341A46B1F}"/>
                  </a:ext>
                </a:extLst>
              </p:cNvPr>
              <p:cNvSpPr/>
              <p:nvPr/>
            </p:nvSpPr>
            <p:spPr>
              <a:xfrm flipH="1">
                <a:off x="4851360"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2" name="Rectangle 141">
                <a:extLst>
                  <a:ext uri="{FF2B5EF4-FFF2-40B4-BE49-F238E27FC236}">
                    <a16:creationId xmlns:a16="http://schemas.microsoft.com/office/drawing/2014/main" id="{5F87C898-3388-48FC-AD98-AA58B1F1CA25}"/>
                  </a:ext>
                </a:extLst>
              </p:cNvPr>
              <p:cNvSpPr/>
              <p:nvPr/>
            </p:nvSpPr>
            <p:spPr>
              <a:xfrm flipH="1">
                <a:off x="4991329"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157" name="Text Box 307">
              <a:extLst>
                <a:ext uri="{FF2B5EF4-FFF2-40B4-BE49-F238E27FC236}">
                  <a16:creationId xmlns:a16="http://schemas.microsoft.com/office/drawing/2014/main" id="{D2297E32-E9E7-4B10-AF30-52BEF9195641}"/>
                </a:ext>
              </a:extLst>
            </p:cNvPr>
            <p:cNvSpPr txBox="1">
              <a:spLocks noChangeArrowheads="1"/>
            </p:cNvSpPr>
            <p:nvPr/>
          </p:nvSpPr>
          <p:spPr bwMode="auto">
            <a:xfrm>
              <a:off x="1213948" y="3812470"/>
              <a:ext cx="153330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Flat</a:t>
              </a:r>
              <a:br>
                <a:rPr kumimoji="0" lang="en-US" sz="1300" b="1" i="0" u="none" strike="noStrike" kern="0" cap="none" spc="0" normalizeH="0" baseline="0" noProof="0" dirty="0">
                  <a:ln>
                    <a:noFill/>
                  </a:ln>
                  <a:solidFill>
                    <a:srgbClr val="000000"/>
                  </a:solidFill>
                  <a:effectLst/>
                  <a:uLnTx/>
                  <a:uFillTx/>
                  <a:latin typeface="Calibri"/>
                  <a:cs typeface="Calibri"/>
                </a:rPr>
              </a:br>
              <a:r>
                <a:rPr kumimoji="0" lang="en-US" sz="1300" b="1" i="0" u="none" strike="noStrike" kern="0" cap="none" spc="0" normalizeH="0" baseline="0" noProof="0" dirty="0">
                  <a:ln>
                    <a:noFill/>
                  </a:ln>
                  <a:solidFill>
                    <a:srgbClr val="000000"/>
                  </a:solidFill>
                  <a:effectLst/>
                  <a:uLnTx/>
                  <a:uFillTx/>
                  <a:latin typeface="Calibri"/>
                  <a:cs typeface="Calibri"/>
                </a:rPr>
                <a:t>(Kurtosis &lt; 3)</a:t>
              </a:r>
            </a:p>
          </p:txBody>
        </p:sp>
      </p:grpSp>
      <p:grpSp>
        <p:nvGrpSpPr>
          <p:cNvPr id="19" name="Group 18">
            <a:extLst>
              <a:ext uri="{FF2B5EF4-FFF2-40B4-BE49-F238E27FC236}">
                <a16:creationId xmlns:a16="http://schemas.microsoft.com/office/drawing/2014/main" id="{76C7DB96-70E2-4646-82E8-E2D4017DBE09}"/>
              </a:ext>
            </a:extLst>
          </p:cNvPr>
          <p:cNvGrpSpPr/>
          <p:nvPr/>
        </p:nvGrpSpPr>
        <p:grpSpPr>
          <a:xfrm>
            <a:off x="682910" y="1747826"/>
            <a:ext cx="2301649" cy="2490121"/>
            <a:chOff x="5768741" y="1814792"/>
            <a:chExt cx="2301649" cy="2490121"/>
          </a:xfrm>
        </p:grpSpPr>
        <p:grpSp>
          <p:nvGrpSpPr>
            <p:cNvPr id="86" name="Group 85">
              <a:extLst>
                <a:ext uri="{FF2B5EF4-FFF2-40B4-BE49-F238E27FC236}">
                  <a16:creationId xmlns:a16="http://schemas.microsoft.com/office/drawing/2014/main" id="{005B5E40-69F3-41CC-A81B-76E8F8AC030A}"/>
                </a:ext>
              </a:extLst>
            </p:cNvPr>
            <p:cNvGrpSpPr/>
            <p:nvPr/>
          </p:nvGrpSpPr>
          <p:grpSpPr>
            <a:xfrm>
              <a:off x="5768741" y="1814792"/>
              <a:ext cx="2301649" cy="1341620"/>
              <a:chOff x="1794559" y="1528649"/>
              <a:chExt cx="6259782" cy="3038112"/>
            </a:xfrm>
          </p:grpSpPr>
          <p:sp>
            <p:nvSpPr>
              <p:cNvPr id="93" name="Rectangle 92">
                <a:extLst>
                  <a:ext uri="{FF2B5EF4-FFF2-40B4-BE49-F238E27FC236}">
                    <a16:creationId xmlns:a16="http://schemas.microsoft.com/office/drawing/2014/main" id="{DACE172A-2DD5-4F94-8C68-1A6B84AC8E14}"/>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4" name="Rectangle 93">
                <a:extLst>
                  <a:ext uri="{FF2B5EF4-FFF2-40B4-BE49-F238E27FC236}">
                    <a16:creationId xmlns:a16="http://schemas.microsoft.com/office/drawing/2014/main" id="{5DF65847-01EC-4E78-AE9C-0C8AA5E51856}"/>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5" name="Rectangle 94">
                <a:extLst>
                  <a:ext uri="{FF2B5EF4-FFF2-40B4-BE49-F238E27FC236}">
                    <a16:creationId xmlns:a16="http://schemas.microsoft.com/office/drawing/2014/main" id="{D5B94D23-BDCF-49F6-A89B-B9F738D3B11C}"/>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6" name="Rectangle 95">
                <a:extLst>
                  <a:ext uri="{FF2B5EF4-FFF2-40B4-BE49-F238E27FC236}">
                    <a16:creationId xmlns:a16="http://schemas.microsoft.com/office/drawing/2014/main" id="{11A17895-91CC-4F44-BA70-96398D045FDF}"/>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8" name="Rectangle 97">
                <a:extLst>
                  <a:ext uri="{FF2B5EF4-FFF2-40B4-BE49-F238E27FC236}">
                    <a16:creationId xmlns:a16="http://schemas.microsoft.com/office/drawing/2014/main" id="{B9032E8F-F691-4B92-BFEB-6A2240CCD139}"/>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99" name="Rectangle 98">
                <a:extLst>
                  <a:ext uri="{FF2B5EF4-FFF2-40B4-BE49-F238E27FC236}">
                    <a16:creationId xmlns:a16="http://schemas.microsoft.com/office/drawing/2014/main" id="{936E4016-E8A8-4595-B221-FD279C8AE384}"/>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0" name="Rectangle 99">
                <a:extLst>
                  <a:ext uri="{FF2B5EF4-FFF2-40B4-BE49-F238E27FC236}">
                    <a16:creationId xmlns:a16="http://schemas.microsoft.com/office/drawing/2014/main" id="{CF2D536C-5791-412F-A642-C25E7AD280E1}"/>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1" name="Rectangle 100">
                <a:extLst>
                  <a:ext uri="{FF2B5EF4-FFF2-40B4-BE49-F238E27FC236}">
                    <a16:creationId xmlns:a16="http://schemas.microsoft.com/office/drawing/2014/main" id="{6B5B1FF7-9B50-41EC-8952-8CF1FAF56820}"/>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2" name="Rectangle 101">
                <a:extLst>
                  <a:ext uri="{FF2B5EF4-FFF2-40B4-BE49-F238E27FC236}">
                    <a16:creationId xmlns:a16="http://schemas.microsoft.com/office/drawing/2014/main" id="{AC061589-69A7-4B18-A5B6-61999BA73176}"/>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3" name="Rectangle 102">
                <a:extLst>
                  <a:ext uri="{FF2B5EF4-FFF2-40B4-BE49-F238E27FC236}">
                    <a16:creationId xmlns:a16="http://schemas.microsoft.com/office/drawing/2014/main" id="{3D83B02E-ED91-43E6-A3C6-8B0FE5B15244}"/>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4" name="Rectangle 103">
                <a:extLst>
                  <a:ext uri="{FF2B5EF4-FFF2-40B4-BE49-F238E27FC236}">
                    <a16:creationId xmlns:a16="http://schemas.microsoft.com/office/drawing/2014/main" id="{5183A380-193B-49E0-B953-DF0D79751808}"/>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85" name="Rounded Rectangle 143">
              <a:extLst>
                <a:ext uri="{FF2B5EF4-FFF2-40B4-BE49-F238E27FC236}">
                  <a16:creationId xmlns:a16="http://schemas.microsoft.com/office/drawing/2014/main" id="{C8024F77-0F15-4A5F-86DA-CCF49E609D81}"/>
                </a:ext>
              </a:extLst>
            </p:cNvPr>
            <p:cNvSpPr/>
            <p:nvPr/>
          </p:nvSpPr>
          <p:spPr>
            <a:xfrm>
              <a:off x="6285402" y="340642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Leptokurtic</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43" name="Freeform: Shape 142">
              <a:extLst>
                <a:ext uri="{FF2B5EF4-FFF2-40B4-BE49-F238E27FC236}">
                  <a16:creationId xmlns:a16="http://schemas.microsoft.com/office/drawing/2014/main" id="{71638A14-DCA7-453D-A5B9-906ABB13C3E3}"/>
                </a:ext>
              </a:extLst>
            </p:cNvPr>
            <p:cNvSpPr/>
            <p:nvPr/>
          </p:nvSpPr>
          <p:spPr>
            <a:xfrm>
              <a:off x="6446879" y="1858284"/>
              <a:ext cx="986968" cy="1233490"/>
            </a:xfrm>
            <a:custGeom>
              <a:avLst/>
              <a:gdLst>
                <a:gd name="connsiteX0" fmla="*/ 0 w 2321719"/>
                <a:gd name="connsiteY0" fmla="*/ 1364610 h 1416997"/>
                <a:gd name="connsiteX1" fmla="*/ 542925 w 2321719"/>
                <a:gd name="connsiteY1" fmla="*/ 1043141 h 1416997"/>
                <a:gd name="connsiteX2" fmla="*/ 1150144 w 2321719"/>
                <a:gd name="connsiteY2" fmla="*/ 153 h 1416997"/>
                <a:gd name="connsiteX3" fmla="*/ 1854994 w 2321719"/>
                <a:gd name="connsiteY3" fmla="*/ 1121722 h 1416997"/>
                <a:gd name="connsiteX4" fmla="*/ 2321719 w 2321719"/>
                <a:gd name="connsiteY4" fmla="*/ 1416997 h 1416997"/>
                <a:gd name="connsiteX0" fmla="*/ 0 w 2314575"/>
                <a:gd name="connsiteY0" fmla="*/ 1245544 h 1416994"/>
                <a:gd name="connsiteX1" fmla="*/ 535781 w 2314575"/>
                <a:gd name="connsiteY1" fmla="*/ 1043138 h 1416994"/>
                <a:gd name="connsiteX2" fmla="*/ 1143000 w 2314575"/>
                <a:gd name="connsiteY2" fmla="*/ 150 h 1416994"/>
                <a:gd name="connsiteX3" fmla="*/ 1847850 w 2314575"/>
                <a:gd name="connsiteY3" fmla="*/ 1121719 h 1416994"/>
                <a:gd name="connsiteX4" fmla="*/ 2314575 w 2314575"/>
                <a:gd name="connsiteY4" fmla="*/ 1416994 h 1416994"/>
                <a:gd name="connsiteX0" fmla="*/ 0 w 2314575"/>
                <a:gd name="connsiteY0" fmla="*/ 1246167 h 1417617"/>
                <a:gd name="connsiteX1" fmla="*/ 485774 w 2314575"/>
                <a:gd name="connsiteY1" fmla="*/ 950893 h 1417617"/>
                <a:gd name="connsiteX2" fmla="*/ 1143000 w 2314575"/>
                <a:gd name="connsiteY2" fmla="*/ 773 h 1417617"/>
                <a:gd name="connsiteX3" fmla="*/ 1847850 w 2314575"/>
                <a:gd name="connsiteY3" fmla="*/ 1122342 h 1417617"/>
                <a:gd name="connsiteX4" fmla="*/ 2314575 w 2314575"/>
                <a:gd name="connsiteY4" fmla="*/ 1417617 h 1417617"/>
                <a:gd name="connsiteX0" fmla="*/ 0 w 2302669"/>
                <a:gd name="connsiteY0" fmla="*/ 1258075 h 1417619"/>
                <a:gd name="connsiteX1" fmla="*/ 473868 w 2302669"/>
                <a:gd name="connsiteY1" fmla="*/ 950895 h 1417619"/>
                <a:gd name="connsiteX2" fmla="*/ 1131094 w 2302669"/>
                <a:gd name="connsiteY2" fmla="*/ 775 h 1417619"/>
                <a:gd name="connsiteX3" fmla="*/ 1835944 w 2302669"/>
                <a:gd name="connsiteY3" fmla="*/ 1122344 h 1417619"/>
                <a:gd name="connsiteX4" fmla="*/ 2302669 w 2302669"/>
                <a:gd name="connsiteY4" fmla="*/ 1417619 h 1417619"/>
                <a:gd name="connsiteX0" fmla="*/ 0 w 2238376"/>
                <a:gd name="connsiteY0" fmla="*/ 1258075 h 1258075"/>
                <a:gd name="connsiteX1" fmla="*/ 473868 w 2238376"/>
                <a:gd name="connsiteY1" fmla="*/ 950895 h 1258075"/>
                <a:gd name="connsiteX2" fmla="*/ 1131094 w 2238376"/>
                <a:gd name="connsiteY2" fmla="*/ 775 h 1258075"/>
                <a:gd name="connsiteX3" fmla="*/ 1835944 w 2238376"/>
                <a:gd name="connsiteY3" fmla="*/ 1122344 h 1258075"/>
                <a:gd name="connsiteX4" fmla="*/ 2238376 w 2238376"/>
                <a:gd name="connsiteY4" fmla="*/ 1243787 h 1258075"/>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 name="connsiteX0" fmla="*/ 0 w 1764508"/>
                <a:gd name="connsiteY0" fmla="*/ 950151 h 1243043"/>
                <a:gd name="connsiteX1" fmla="*/ 657226 w 1764508"/>
                <a:gd name="connsiteY1" fmla="*/ 31 h 1243043"/>
                <a:gd name="connsiteX2" fmla="*/ 1307308 w 1764508"/>
                <a:gd name="connsiteY2" fmla="*/ 983488 h 1243043"/>
                <a:gd name="connsiteX3" fmla="*/ 1764508 w 1764508"/>
                <a:gd name="connsiteY3" fmla="*/ 1243043 h 1243043"/>
                <a:gd name="connsiteX0" fmla="*/ 0 w 1307308"/>
                <a:gd name="connsiteY0" fmla="*/ 950151 h 983488"/>
                <a:gd name="connsiteX1" fmla="*/ 657226 w 1307308"/>
                <a:gd name="connsiteY1" fmla="*/ 31 h 983488"/>
                <a:gd name="connsiteX2" fmla="*/ 1307308 w 1307308"/>
                <a:gd name="connsiteY2" fmla="*/ 983488 h 983488"/>
                <a:gd name="connsiteX0" fmla="*/ 0 w 1522112"/>
                <a:gd name="connsiteY0" fmla="*/ 952124 h 1233111"/>
                <a:gd name="connsiteX1" fmla="*/ 657226 w 1522112"/>
                <a:gd name="connsiteY1" fmla="*/ 2004 h 1233111"/>
                <a:gd name="connsiteX2" fmla="*/ 1522112 w 1522112"/>
                <a:gd name="connsiteY2" fmla="*/ 1233111 h 1233111"/>
                <a:gd name="connsiteX0" fmla="*/ 0 w 1712130"/>
                <a:gd name="connsiteY0" fmla="*/ 1233490 h 1233490"/>
                <a:gd name="connsiteX1" fmla="*/ 847244 w 1712130"/>
                <a:gd name="connsiteY1" fmla="*/ 1 h 1233490"/>
                <a:gd name="connsiteX2" fmla="*/ 1712130 w 1712130"/>
                <a:gd name="connsiteY2" fmla="*/ 1231108 h 1233490"/>
                <a:gd name="connsiteX0" fmla="*/ 0 w 1712130"/>
                <a:gd name="connsiteY0" fmla="*/ 1233490 h 1233490"/>
                <a:gd name="connsiteX1" fmla="*/ 847244 w 1712130"/>
                <a:gd name="connsiteY1" fmla="*/ 1 h 1233490"/>
                <a:gd name="connsiteX2" fmla="*/ 1712130 w 1712130"/>
                <a:gd name="connsiteY2" fmla="*/ 1231108 h 1233490"/>
                <a:gd name="connsiteX0" fmla="*/ 0 w 1712130"/>
                <a:gd name="connsiteY0" fmla="*/ 1233490 h 1233490"/>
                <a:gd name="connsiteX1" fmla="*/ 847244 w 1712130"/>
                <a:gd name="connsiteY1" fmla="*/ 1 h 1233490"/>
                <a:gd name="connsiteX2" fmla="*/ 1712130 w 1712130"/>
                <a:gd name="connsiteY2" fmla="*/ 1231108 h 1233490"/>
              </a:gdLst>
              <a:ahLst/>
              <a:cxnLst>
                <a:cxn ang="0">
                  <a:pos x="connsiteX0" y="connsiteY0"/>
                </a:cxn>
                <a:cxn ang="0">
                  <a:pos x="connsiteX1" y="connsiteY1"/>
                </a:cxn>
                <a:cxn ang="0">
                  <a:pos x="connsiteX2" y="connsiteY2"/>
                </a:cxn>
              </a:cxnLst>
              <a:rect l="l" t="t" r="r" b="b"/>
              <a:pathLst>
                <a:path w="1712130" h="1233490">
                  <a:moveTo>
                    <a:pt x="0" y="1233490"/>
                  </a:moveTo>
                  <a:cubicBezTo>
                    <a:pt x="10889" y="1007272"/>
                    <a:pt x="561889" y="398"/>
                    <a:pt x="847244" y="1"/>
                  </a:cubicBezTo>
                  <a:cubicBezTo>
                    <a:pt x="1132599" y="-396"/>
                    <a:pt x="1692817" y="1007271"/>
                    <a:pt x="1712130" y="1231108"/>
                  </a:cubicBezTo>
                </a:path>
              </a:pathLst>
            </a:custGeom>
            <a:noFill/>
            <a:ln w="28575"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44" name="Group 143">
              <a:extLst>
                <a:ext uri="{FF2B5EF4-FFF2-40B4-BE49-F238E27FC236}">
                  <a16:creationId xmlns:a16="http://schemas.microsoft.com/office/drawing/2014/main" id="{2804CC17-6D83-4D1D-92C9-8C3A59459166}"/>
                </a:ext>
              </a:extLst>
            </p:cNvPr>
            <p:cNvGrpSpPr/>
            <p:nvPr/>
          </p:nvGrpSpPr>
          <p:grpSpPr>
            <a:xfrm>
              <a:off x="6477325" y="1890639"/>
              <a:ext cx="925677" cy="1202078"/>
              <a:chOff x="4011544" y="3281289"/>
              <a:chExt cx="925677" cy="1202078"/>
            </a:xfrm>
            <a:solidFill>
              <a:srgbClr val="009DDC">
                <a:alpha val="50000"/>
              </a:srgbClr>
            </a:solidFill>
          </p:grpSpPr>
          <p:sp>
            <p:nvSpPr>
              <p:cNvPr id="145" name="Rectangle 144">
                <a:extLst>
                  <a:ext uri="{FF2B5EF4-FFF2-40B4-BE49-F238E27FC236}">
                    <a16:creationId xmlns:a16="http://schemas.microsoft.com/office/drawing/2014/main" id="{4B1C9A3B-E7D0-4446-9750-5DDC846E0C8E}"/>
                  </a:ext>
                </a:extLst>
              </p:cNvPr>
              <p:cNvSpPr/>
              <p:nvPr/>
            </p:nvSpPr>
            <p:spPr>
              <a:xfrm flipH="1">
                <a:off x="4431452" y="3281289"/>
                <a:ext cx="85863" cy="1202078"/>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6" name="Rectangle 145">
                <a:extLst>
                  <a:ext uri="{FF2B5EF4-FFF2-40B4-BE49-F238E27FC236}">
                    <a16:creationId xmlns:a16="http://schemas.microsoft.com/office/drawing/2014/main" id="{915C64AD-05BF-453F-A670-A1F8F1F4DDBC}"/>
                  </a:ext>
                </a:extLst>
              </p:cNvPr>
              <p:cNvSpPr/>
              <p:nvPr/>
            </p:nvSpPr>
            <p:spPr>
              <a:xfrm flipH="1">
                <a:off x="4291481" y="3474911"/>
                <a:ext cx="85863" cy="100845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7" name="Rectangle 146">
                <a:extLst>
                  <a:ext uri="{FF2B5EF4-FFF2-40B4-BE49-F238E27FC236}">
                    <a16:creationId xmlns:a16="http://schemas.microsoft.com/office/drawing/2014/main" id="{B34A78E3-4A60-42B0-B94D-793A22DB99BC}"/>
                  </a:ext>
                </a:extLst>
              </p:cNvPr>
              <p:cNvSpPr/>
              <p:nvPr/>
            </p:nvSpPr>
            <p:spPr>
              <a:xfrm flipH="1">
                <a:off x="4151512" y="3821870"/>
                <a:ext cx="85863" cy="66149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48" name="Rectangle 147">
                <a:extLst>
                  <a:ext uri="{FF2B5EF4-FFF2-40B4-BE49-F238E27FC236}">
                    <a16:creationId xmlns:a16="http://schemas.microsoft.com/office/drawing/2014/main" id="{3439864E-C967-48DC-86C0-91F13C1C9A18}"/>
                  </a:ext>
                </a:extLst>
              </p:cNvPr>
              <p:cNvSpPr/>
              <p:nvPr/>
            </p:nvSpPr>
            <p:spPr>
              <a:xfrm flipH="1">
                <a:off x="4011544" y="4302834"/>
                <a:ext cx="85863" cy="180532"/>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53" name="Rectangle 152">
                <a:extLst>
                  <a:ext uri="{FF2B5EF4-FFF2-40B4-BE49-F238E27FC236}">
                    <a16:creationId xmlns:a16="http://schemas.microsoft.com/office/drawing/2014/main" id="{0A58F6AD-9307-4128-87E6-FF29959C8991}"/>
                  </a:ext>
                </a:extLst>
              </p:cNvPr>
              <p:cNvSpPr/>
              <p:nvPr/>
            </p:nvSpPr>
            <p:spPr>
              <a:xfrm flipH="1">
                <a:off x="4571419" y="3474910"/>
                <a:ext cx="85863" cy="10084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54" name="Rectangle 153">
                <a:extLst>
                  <a:ext uri="{FF2B5EF4-FFF2-40B4-BE49-F238E27FC236}">
                    <a16:creationId xmlns:a16="http://schemas.microsoft.com/office/drawing/2014/main" id="{4705DE7E-1D11-42AA-8709-7814426BD40F}"/>
                  </a:ext>
                </a:extLst>
              </p:cNvPr>
              <p:cNvSpPr/>
              <p:nvPr/>
            </p:nvSpPr>
            <p:spPr>
              <a:xfrm flipH="1">
                <a:off x="4711388" y="3818491"/>
                <a:ext cx="85863" cy="66487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55" name="Rectangle 154">
                <a:extLst>
                  <a:ext uri="{FF2B5EF4-FFF2-40B4-BE49-F238E27FC236}">
                    <a16:creationId xmlns:a16="http://schemas.microsoft.com/office/drawing/2014/main" id="{68741739-0CA4-42E0-847D-DEF9F1FB9369}"/>
                  </a:ext>
                </a:extLst>
              </p:cNvPr>
              <p:cNvSpPr/>
              <p:nvPr/>
            </p:nvSpPr>
            <p:spPr>
              <a:xfrm flipH="1">
                <a:off x="4851358" y="4321809"/>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159" name="Text Box 307">
              <a:extLst>
                <a:ext uri="{FF2B5EF4-FFF2-40B4-BE49-F238E27FC236}">
                  <a16:creationId xmlns:a16="http://schemas.microsoft.com/office/drawing/2014/main" id="{6BA0313E-3DE3-463C-9082-B6C3B76266B4}"/>
                </a:ext>
              </a:extLst>
            </p:cNvPr>
            <p:cNvSpPr txBox="1">
              <a:spLocks noChangeArrowheads="1"/>
            </p:cNvSpPr>
            <p:nvPr/>
          </p:nvSpPr>
          <p:spPr bwMode="auto">
            <a:xfrm>
              <a:off x="6251307" y="3812470"/>
              <a:ext cx="142584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Narrow</a:t>
              </a:r>
              <a:br>
                <a:rPr kumimoji="0" lang="en-US" sz="1300" b="1" i="0" u="none" strike="noStrike" kern="0" cap="none" spc="0" normalizeH="0" baseline="0" noProof="0" dirty="0">
                  <a:ln>
                    <a:noFill/>
                  </a:ln>
                  <a:solidFill>
                    <a:srgbClr val="000000"/>
                  </a:solidFill>
                  <a:effectLst/>
                  <a:uLnTx/>
                  <a:uFillTx/>
                  <a:latin typeface="Calibri"/>
                  <a:cs typeface="Calibri"/>
                </a:rPr>
              </a:br>
              <a:r>
                <a:rPr kumimoji="0" lang="en-US" sz="1300" b="1" i="0" u="none" strike="noStrike" kern="0" cap="none" spc="0" normalizeH="0" baseline="0" noProof="0" dirty="0">
                  <a:ln>
                    <a:noFill/>
                  </a:ln>
                  <a:solidFill>
                    <a:srgbClr val="000000"/>
                  </a:solidFill>
                  <a:effectLst/>
                  <a:uLnTx/>
                  <a:uFillTx/>
                  <a:latin typeface="Calibri"/>
                  <a:cs typeface="Calibri"/>
                </a:rPr>
                <a:t>(Kurtosis &gt; 3)</a:t>
              </a:r>
            </a:p>
          </p:txBody>
        </p:sp>
      </p:grpSp>
      <p:grpSp>
        <p:nvGrpSpPr>
          <p:cNvPr id="20" name="Group 19">
            <a:extLst>
              <a:ext uri="{FF2B5EF4-FFF2-40B4-BE49-F238E27FC236}">
                <a16:creationId xmlns:a16="http://schemas.microsoft.com/office/drawing/2014/main" id="{E13C1E88-CDF4-488A-A66F-67BCDA23E7A5}"/>
              </a:ext>
            </a:extLst>
          </p:cNvPr>
          <p:cNvGrpSpPr/>
          <p:nvPr/>
        </p:nvGrpSpPr>
        <p:grpSpPr>
          <a:xfrm>
            <a:off x="3382647" y="1749399"/>
            <a:ext cx="2301649" cy="2536464"/>
            <a:chOff x="3316768" y="1768449"/>
            <a:chExt cx="2301649" cy="2536464"/>
          </a:xfrm>
        </p:grpSpPr>
        <p:grpSp>
          <p:nvGrpSpPr>
            <p:cNvPr id="105" name="Group 104">
              <a:extLst>
                <a:ext uri="{FF2B5EF4-FFF2-40B4-BE49-F238E27FC236}">
                  <a16:creationId xmlns:a16="http://schemas.microsoft.com/office/drawing/2014/main" id="{00641D72-1350-4A28-B075-720CF079AA68}"/>
                </a:ext>
              </a:extLst>
            </p:cNvPr>
            <p:cNvGrpSpPr/>
            <p:nvPr/>
          </p:nvGrpSpPr>
          <p:grpSpPr>
            <a:xfrm>
              <a:off x="3316768" y="1768449"/>
              <a:ext cx="2301649" cy="1341620"/>
              <a:chOff x="1794559" y="1528649"/>
              <a:chExt cx="6259782" cy="3038112"/>
            </a:xfrm>
          </p:grpSpPr>
          <p:sp>
            <p:nvSpPr>
              <p:cNvPr id="106" name="Rectangle 105">
                <a:extLst>
                  <a:ext uri="{FF2B5EF4-FFF2-40B4-BE49-F238E27FC236}">
                    <a16:creationId xmlns:a16="http://schemas.microsoft.com/office/drawing/2014/main" id="{5C12BF5B-3451-43B5-B4B6-CCE626037251}"/>
                  </a:ext>
                </a:extLst>
              </p:cNvPr>
              <p:cNvSpPr/>
              <p:nvPr/>
            </p:nvSpPr>
            <p:spPr>
              <a:xfrm>
                <a:off x="1794559" y="4290061"/>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7" name="Rectangle 106">
                <a:extLst>
                  <a:ext uri="{FF2B5EF4-FFF2-40B4-BE49-F238E27FC236}">
                    <a16:creationId xmlns:a16="http://schemas.microsoft.com/office/drawing/2014/main" id="{A5F30F75-6BF6-493C-A760-812C4D54AE13}"/>
                  </a:ext>
                </a:extLst>
              </p:cNvPr>
              <p:cNvSpPr/>
              <p:nvPr/>
            </p:nvSpPr>
            <p:spPr>
              <a:xfrm>
                <a:off x="1794559" y="4014110"/>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8" name="Rectangle 107">
                <a:extLst>
                  <a:ext uri="{FF2B5EF4-FFF2-40B4-BE49-F238E27FC236}">
                    <a16:creationId xmlns:a16="http://schemas.microsoft.com/office/drawing/2014/main" id="{34E94695-37D2-497B-AA5C-41F83D7FDD3E}"/>
                  </a:ext>
                </a:extLst>
              </p:cNvPr>
              <p:cNvSpPr/>
              <p:nvPr/>
            </p:nvSpPr>
            <p:spPr>
              <a:xfrm>
                <a:off x="1794559" y="3737004"/>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09" name="Rectangle 108">
                <a:extLst>
                  <a:ext uri="{FF2B5EF4-FFF2-40B4-BE49-F238E27FC236}">
                    <a16:creationId xmlns:a16="http://schemas.microsoft.com/office/drawing/2014/main" id="{D1DF2968-7691-4E1C-AA71-67830E6579C7}"/>
                  </a:ext>
                </a:extLst>
              </p:cNvPr>
              <p:cNvSpPr/>
              <p:nvPr/>
            </p:nvSpPr>
            <p:spPr>
              <a:xfrm>
                <a:off x="1794559" y="3461053"/>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0" name="Rectangle 109">
                <a:extLst>
                  <a:ext uri="{FF2B5EF4-FFF2-40B4-BE49-F238E27FC236}">
                    <a16:creationId xmlns:a16="http://schemas.microsoft.com/office/drawing/2014/main" id="{4D3859A6-A0F0-4F62-A811-0008D31FFCEF}"/>
                  </a:ext>
                </a:extLst>
              </p:cNvPr>
              <p:cNvSpPr/>
              <p:nvPr/>
            </p:nvSpPr>
            <p:spPr>
              <a:xfrm>
                <a:off x="1794559" y="3182555"/>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1" name="Rectangle 110">
                <a:extLst>
                  <a:ext uri="{FF2B5EF4-FFF2-40B4-BE49-F238E27FC236}">
                    <a16:creationId xmlns:a16="http://schemas.microsoft.com/office/drawing/2014/main" id="{BD3086D3-E271-42B7-B6CF-7DC897435598}"/>
                  </a:ext>
                </a:extLst>
              </p:cNvPr>
              <p:cNvSpPr/>
              <p:nvPr/>
            </p:nvSpPr>
            <p:spPr>
              <a:xfrm>
                <a:off x="1794559" y="2906604"/>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2" name="Rectangle 111">
                <a:extLst>
                  <a:ext uri="{FF2B5EF4-FFF2-40B4-BE49-F238E27FC236}">
                    <a16:creationId xmlns:a16="http://schemas.microsoft.com/office/drawing/2014/main" id="{0C2E5080-F134-4A6A-9753-E2E1C6FB9FDB}"/>
                  </a:ext>
                </a:extLst>
              </p:cNvPr>
              <p:cNvSpPr/>
              <p:nvPr/>
            </p:nvSpPr>
            <p:spPr>
              <a:xfrm>
                <a:off x="1794559" y="2629498"/>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3" name="Rectangle 112">
                <a:extLst>
                  <a:ext uri="{FF2B5EF4-FFF2-40B4-BE49-F238E27FC236}">
                    <a16:creationId xmlns:a16="http://schemas.microsoft.com/office/drawing/2014/main" id="{4AB46DC0-0E35-47A7-9DCA-358B20112FCD}"/>
                  </a:ext>
                </a:extLst>
              </p:cNvPr>
              <p:cNvSpPr/>
              <p:nvPr/>
            </p:nvSpPr>
            <p:spPr>
              <a:xfrm>
                <a:off x="1794559" y="2353547"/>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14" name="Rectangle 113">
                <a:extLst>
                  <a:ext uri="{FF2B5EF4-FFF2-40B4-BE49-F238E27FC236}">
                    <a16:creationId xmlns:a16="http://schemas.microsoft.com/office/drawing/2014/main" id="{74F3986C-E173-4CB0-B7E2-863D27C1C14F}"/>
                  </a:ext>
                </a:extLst>
              </p:cNvPr>
              <p:cNvSpPr/>
              <p:nvPr/>
            </p:nvSpPr>
            <p:spPr>
              <a:xfrm>
                <a:off x="1794559" y="2081706"/>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7" name="Rectangle 126">
                <a:extLst>
                  <a:ext uri="{FF2B5EF4-FFF2-40B4-BE49-F238E27FC236}">
                    <a16:creationId xmlns:a16="http://schemas.microsoft.com/office/drawing/2014/main" id="{A78E01FC-53D7-4B23-B8BF-16059EF1BCB7}"/>
                  </a:ext>
                </a:extLst>
              </p:cNvPr>
              <p:cNvSpPr/>
              <p:nvPr/>
            </p:nvSpPr>
            <p:spPr>
              <a:xfrm>
                <a:off x="1794559" y="1805755"/>
                <a:ext cx="6259782" cy="276700"/>
              </a:xfrm>
              <a:prstGeom prst="rect">
                <a:avLst/>
              </a:prstGeom>
              <a:no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128" name="Rectangle 127">
                <a:extLst>
                  <a:ext uri="{FF2B5EF4-FFF2-40B4-BE49-F238E27FC236}">
                    <a16:creationId xmlns:a16="http://schemas.microsoft.com/office/drawing/2014/main" id="{D83811B9-8DF0-4BE4-AD0B-35698FE10BE5}"/>
                  </a:ext>
                </a:extLst>
              </p:cNvPr>
              <p:cNvSpPr/>
              <p:nvPr/>
            </p:nvSpPr>
            <p:spPr>
              <a:xfrm>
                <a:off x="1794559" y="1528649"/>
                <a:ext cx="6259782" cy="276700"/>
              </a:xfrm>
              <a:prstGeom prst="rect">
                <a:avLst/>
              </a:prstGeom>
              <a:solidFill>
                <a:schemeClr val="tx1">
                  <a:alpha val="4000"/>
                </a:schemeClr>
              </a:solid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36" name="Freeform: Shape 35">
              <a:extLst>
                <a:ext uri="{FF2B5EF4-FFF2-40B4-BE49-F238E27FC236}">
                  <a16:creationId xmlns:a16="http://schemas.microsoft.com/office/drawing/2014/main" id="{B1345034-7C83-4D7E-B7B0-24959DA1FA4B}"/>
                </a:ext>
              </a:extLst>
            </p:cNvPr>
            <p:cNvSpPr/>
            <p:nvPr/>
          </p:nvSpPr>
          <p:spPr>
            <a:xfrm>
              <a:off x="3343446" y="1858254"/>
              <a:ext cx="2238376" cy="1257331"/>
            </a:xfrm>
            <a:custGeom>
              <a:avLst/>
              <a:gdLst>
                <a:gd name="connsiteX0" fmla="*/ 0 w 2321719"/>
                <a:gd name="connsiteY0" fmla="*/ 1364610 h 1416997"/>
                <a:gd name="connsiteX1" fmla="*/ 542925 w 2321719"/>
                <a:gd name="connsiteY1" fmla="*/ 1043141 h 1416997"/>
                <a:gd name="connsiteX2" fmla="*/ 1150144 w 2321719"/>
                <a:gd name="connsiteY2" fmla="*/ 153 h 1416997"/>
                <a:gd name="connsiteX3" fmla="*/ 1854994 w 2321719"/>
                <a:gd name="connsiteY3" fmla="*/ 1121722 h 1416997"/>
                <a:gd name="connsiteX4" fmla="*/ 2321719 w 2321719"/>
                <a:gd name="connsiteY4" fmla="*/ 1416997 h 1416997"/>
                <a:gd name="connsiteX0" fmla="*/ 0 w 2314575"/>
                <a:gd name="connsiteY0" fmla="*/ 1245544 h 1416994"/>
                <a:gd name="connsiteX1" fmla="*/ 535781 w 2314575"/>
                <a:gd name="connsiteY1" fmla="*/ 1043138 h 1416994"/>
                <a:gd name="connsiteX2" fmla="*/ 1143000 w 2314575"/>
                <a:gd name="connsiteY2" fmla="*/ 150 h 1416994"/>
                <a:gd name="connsiteX3" fmla="*/ 1847850 w 2314575"/>
                <a:gd name="connsiteY3" fmla="*/ 1121719 h 1416994"/>
                <a:gd name="connsiteX4" fmla="*/ 2314575 w 2314575"/>
                <a:gd name="connsiteY4" fmla="*/ 1416994 h 1416994"/>
                <a:gd name="connsiteX0" fmla="*/ 0 w 2314575"/>
                <a:gd name="connsiteY0" fmla="*/ 1246167 h 1417617"/>
                <a:gd name="connsiteX1" fmla="*/ 485774 w 2314575"/>
                <a:gd name="connsiteY1" fmla="*/ 950893 h 1417617"/>
                <a:gd name="connsiteX2" fmla="*/ 1143000 w 2314575"/>
                <a:gd name="connsiteY2" fmla="*/ 773 h 1417617"/>
                <a:gd name="connsiteX3" fmla="*/ 1847850 w 2314575"/>
                <a:gd name="connsiteY3" fmla="*/ 1122342 h 1417617"/>
                <a:gd name="connsiteX4" fmla="*/ 2314575 w 2314575"/>
                <a:gd name="connsiteY4" fmla="*/ 1417617 h 1417617"/>
                <a:gd name="connsiteX0" fmla="*/ 0 w 2302669"/>
                <a:gd name="connsiteY0" fmla="*/ 1258075 h 1417619"/>
                <a:gd name="connsiteX1" fmla="*/ 473868 w 2302669"/>
                <a:gd name="connsiteY1" fmla="*/ 950895 h 1417619"/>
                <a:gd name="connsiteX2" fmla="*/ 1131094 w 2302669"/>
                <a:gd name="connsiteY2" fmla="*/ 775 h 1417619"/>
                <a:gd name="connsiteX3" fmla="*/ 1835944 w 2302669"/>
                <a:gd name="connsiteY3" fmla="*/ 1122344 h 1417619"/>
                <a:gd name="connsiteX4" fmla="*/ 2302669 w 2302669"/>
                <a:gd name="connsiteY4" fmla="*/ 1417619 h 1417619"/>
                <a:gd name="connsiteX0" fmla="*/ 0 w 2238376"/>
                <a:gd name="connsiteY0" fmla="*/ 1258075 h 1258075"/>
                <a:gd name="connsiteX1" fmla="*/ 473868 w 2238376"/>
                <a:gd name="connsiteY1" fmla="*/ 950895 h 1258075"/>
                <a:gd name="connsiteX2" fmla="*/ 1131094 w 2238376"/>
                <a:gd name="connsiteY2" fmla="*/ 775 h 1258075"/>
                <a:gd name="connsiteX3" fmla="*/ 1835944 w 2238376"/>
                <a:gd name="connsiteY3" fmla="*/ 1122344 h 1258075"/>
                <a:gd name="connsiteX4" fmla="*/ 2238376 w 2238376"/>
                <a:gd name="connsiteY4" fmla="*/ 1243787 h 1258075"/>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 name="connsiteX0" fmla="*/ 0 w 2238376"/>
                <a:gd name="connsiteY0" fmla="*/ 1257331 h 1257331"/>
                <a:gd name="connsiteX1" fmla="*/ 473868 w 2238376"/>
                <a:gd name="connsiteY1" fmla="*/ 950151 h 1257331"/>
                <a:gd name="connsiteX2" fmla="*/ 1131094 w 2238376"/>
                <a:gd name="connsiteY2" fmla="*/ 31 h 1257331"/>
                <a:gd name="connsiteX3" fmla="*/ 1781176 w 2238376"/>
                <a:gd name="connsiteY3" fmla="*/ 983488 h 1257331"/>
                <a:gd name="connsiteX4" fmla="*/ 2238376 w 2238376"/>
                <a:gd name="connsiteY4" fmla="*/ 1243043 h 125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6" h="1257331">
                  <a:moveTo>
                    <a:pt x="0" y="1257331"/>
                  </a:moveTo>
                  <a:cubicBezTo>
                    <a:pt x="175617" y="1210301"/>
                    <a:pt x="285352" y="1159701"/>
                    <a:pt x="473868" y="950151"/>
                  </a:cubicBezTo>
                  <a:cubicBezTo>
                    <a:pt x="662384" y="740601"/>
                    <a:pt x="913209" y="-5525"/>
                    <a:pt x="1131094" y="31"/>
                  </a:cubicBezTo>
                  <a:cubicBezTo>
                    <a:pt x="1348979" y="5587"/>
                    <a:pt x="1596629" y="776319"/>
                    <a:pt x="1781176" y="983488"/>
                  </a:cubicBezTo>
                  <a:cubicBezTo>
                    <a:pt x="1965723" y="1190657"/>
                    <a:pt x="1931195" y="1200776"/>
                    <a:pt x="2238376" y="1243043"/>
                  </a:cubicBezTo>
                </a:path>
              </a:pathLst>
            </a:custGeom>
            <a:noFill/>
            <a:ln w="28575"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 name="Group 4">
              <a:extLst>
                <a:ext uri="{FF2B5EF4-FFF2-40B4-BE49-F238E27FC236}">
                  <a16:creationId xmlns:a16="http://schemas.microsoft.com/office/drawing/2014/main" id="{63FAE271-1F79-47FE-9E9A-75CACF3CE05D}"/>
                </a:ext>
              </a:extLst>
            </p:cNvPr>
            <p:cNvGrpSpPr/>
            <p:nvPr/>
          </p:nvGrpSpPr>
          <p:grpSpPr>
            <a:xfrm>
              <a:off x="3591639" y="1922463"/>
              <a:ext cx="1625524" cy="1170254"/>
              <a:chOff x="3591639" y="3313113"/>
              <a:chExt cx="1625524" cy="1170254"/>
            </a:xfrm>
            <a:solidFill>
              <a:srgbClr val="009DDC">
                <a:alpha val="50000"/>
              </a:srgbClr>
            </a:solidFill>
          </p:grpSpPr>
          <p:sp>
            <p:nvSpPr>
              <p:cNvPr id="71" name="Rectangle 70">
                <a:extLst>
                  <a:ext uri="{FF2B5EF4-FFF2-40B4-BE49-F238E27FC236}">
                    <a16:creationId xmlns:a16="http://schemas.microsoft.com/office/drawing/2014/main" id="{422044C0-4BD5-4D74-B1D7-BC249EC72B6D}"/>
                  </a:ext>
                </a:extLst>
              </p:cNvPr>
              <p:cNvSpPr/>
              <p:nvPr/>
            </p:nvSpPr>
            <p:spPr>
              <a:xfrm flipH="1">
                <a:off x="4431453" y="3313113"/>
                <a:ext cx="85863" cy="117025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2" name="Rectangle 71">
                <a:extLst>
                  <a:ext uri="{FF2B5EF4-FFF2-40B4-BE49-F238E27FC236}">
                    <a16:creationId xmlns:a16="http://schemas.microsoft.com/office/drawing/2014/main" id="{3F56D6A8-A236-4413-BC60-81FAD6865765}"/>
                  </a:ext>
                </a:extLst>
              </p:cNvPr>
              <p:cNvSpPr/>
              <p:nvPr/>
            </p:nvSpPr>
            <p:spPr>
              <a:xfrm flipH="1">
                <a:off x="4291484"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3" name="Rectangle 72">
                <a:extLst>
                  <a:ext uri="{FF2B5EF4-FFF2-40B4-BE49-F238E27FC236}">
                    <a16:creationId xmlns:a16="http://schemas.microsoft.com/office/drawing/2014/main" id="{322B5CAF-1530-4552-BBFD-CEF45C402CCD}"/>
                  </a:ext>
                </a:extLst>
              </p:cNvPr>
              <p:cNvSpPr/>
              <p:nvPr/>
            </p:nvSpPr>
            <p:spPr>
              <a:xfrm flipH="1">
                <a:off x="4151515"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4" name="Rectangle 73">
                <a:extLst>
                  <a:ext uri="{FF2B5EF4-FFF2-40B4-BE49-F238E27FC236}">
                    <a16:creationId xmlns:a16="http://schemas.microsoft.com/office/drawing/2014/main" id="{CD835550-A78A-4A26-A2B9-879C2154468A}"/>
                  </a:ext>
                </a:extLst>
              </p:cNvPr>
              <p:cNvSpPr/>
              <p:nvPr/>
            </p:nvSpPr>
            <p:spPr>
              <a:xfrm flipH="1">
                <a:off x="4011546"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5" name="Rectangle 74">
                <a:extLst>
                  <a:ext uri="{FF2B5EF4-FFF2-40B4-BE49-F238E27FC236}">
                    <a16:creationId xmlns:a16="http://schemas.microsoft.com/office/drawing/2014/main" id="{590444F5-421A-49B6-B225-520A74A00ED3}"/>
                  </a:ext>
                </a:extLst>
              </p:cNvPr>
              <p:cNvSpPr/>
              <p:nvPr/>
            </p:nvSpPr>
            <p:spPr>
              <a:xfrm flipH="1">
                <a:off x="3871577"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6" name="Rectangle 75">
                <a:extLst>
                  <a:ext uri="{FF2B5EF4-FFF2-40B4-BE49-F238E27FC236}">
                    <a16:creationId xmlns:a16="http://schemas.microsoft.com/office/drawing/2014/main" id="{7A1AD732-F81F-4E8E-A372-1C5506CDA741}"/>
                  </a:ext>
                </a:extLst>
              </p:cNvPr>
              <p:cNvSpPr/>
              <p:nvPr/>
            </p:nvSpPr>
            <p:spPr>
              <a:xfrm flipH="1">
                <a:off x="3731608" y="4321809"/>
                <a:ext cx="85863" cy="16155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7" name="Rectangle 76">
                <a:extLst>
                  <a:ext uri="{FF2B5EF4-FFF2-40B4-BE49-F238E27FC236}">
                    <a16:creationId xmlns:a16="http://schemas.microsoft.com/office/drawing/2014/main" id="{CDFA1F0A-D660-4BBE-B654-1B2C53686BDB}"/>
                  </a:ext>
                </a:extLst>
              </p:cNvPr>
              <p:cNvSpPr/>
              <p:nvPr/>
            </p:nvSpPr>
            <p:spPr>
              <a:xfrm flipH="1">
                <a:off x="3591639"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8" name="Rectangle 77">
                <a:extLst>
                  <a:ext uri="{FF2B5EF4-FFF2-40B4-BE49-F238E27FC236}">
                    <a16:creationId xmlns:a16="http://schemas.microsoft.com/office/drawing/2014/main" id="{30192D8C-62CA-4FD8-ACCF-A75D0D106AF4}"/>
                  </a:ext>
                </a:extLst>
              </p:cNvPr>
              <p:cNvSpPr/>
              <p:nvPr/>
            </p:nvSpPr>
            <p:spPr>
              <a:xfrm flipH="1">
                <a:off x="5131300" y="4435580"/>
                <a:ext cx="85863" cy="47786"/>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79" name="Rectangle 78">
                <a:extLst>
                  <a:ext uri="{FF2B5EF4-FFF2-40B4-BE49-F238E27FC236}">
                    <a16:creationId xmlns:a16="http://schemas.microsoft.com/office/drawing/2014/main" id="{86BEA905-02DD-4CE5-B4A2-CFC44D9AAAA8}"/>
                  </a:ext>
                </a:extLst>
              </p:cNvPr>
              <p:cNvSpPr/>
              <p:nvPr/>
            </p:nvSpPr>
            <p:spPr>
              <a:xfrm flipH="1">
                <a:off x="4571422" y="3437517"/>
                <a:ext cx="85863" cy="1045850"/>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0" name="Rectangle 79">
                <a:extLst>
                  <a:ext uri="{FF2B5EF4-FFF2-40B4-BE49-F238E27FC236}">
                    <a16:creationId xmlns:a16="http://schemas.microsoft.com/office/drawing/2014/main" id="{B1904CCD-C32F-454A-8FFC-8EE4905990AC}"/>
                  </a:ext>
                </a:extLst>
              </p:cNvPr>
              <p:cNvSpPr/>
              <p:nvPr/>
            </p:nvSpPr>
            <p:spPr>
              <a:xfrm flipH="1">
                <a:off x="4711391" y="3687543"/>
                <a:ext cx="85863" cy="795823"/>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1" name="Rectangle 80">
                <a:extLst>
                  <a:ext uri="{FF2B5EF4-FFF2-40B4-BE49-F238E27FC236}">
                    <a16:creationId xmlns:a16="http://schemas.microsoft.com/office/drawing/2014/main" id="{215099AD-ABE7-40BC-8AD6-407DD2B6BFCC}"/>
                  </a:ext>
                </a:extLst>
              </p:cNvPr>
              <p:cNvSpPr/>
              <p:nvPr/>
            </p:nvSpPr>
            <p:spPr>
              <a:xfrm flipH="1">
                <a:off x="4851360" y="3957369"/>
                <a:ext cx="85863" cy="525997"/>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sp>
            <p:nvSpPr>
              <p:cNvPr id="82" name="Rectangle 81">
                <a:extLst>
                  <a:ext uri="{FF2B5EF4-FFF2-40B4-BE49-F238E27FC236}">
                    <a16:creationId xmlns:a16="http://schemas.microsoft.com/office/drawing/2014/main" id="{AE1463FD-D857-469F-A1E4-B9445A5337DE}"/>
                  </a:ext>
                </a:extLst>
              </p:cNvPr>
              <p:cNvSpPr/>
              <p:nvPr/>
            </p:nvSpPr>
            <p:spPr>
              <a:xfrm flipH="1">
                <a:off x="4991329" y="4191352"/>
                <a:ext cx="85863" cy="292014"/>
              </a:xfrm>
              <a:prstGeom prst="rect">
                <a:avLst/>
              </a:prstGeom>
              <a:grpFill/>
              <a:ln w="28575" cap="flat" cmpd="sng" algn="ctr">
                <a:noFill/>
                <a:prstDash val="solid"/>
              </a:ln>
              <a:effectLst/>
            </p:spPr>
            <p:txBody>
              <a:bodyPr rtlCol="0" anchor="ctr"/>
              <a:lstStyle/>
              <a:p>
                <a:pPr algn="ctr" defTabSz="914400"/>
                <a:endParaRPr lang="en-US" sz="1050" b="1" kern="0" dirty="0">
                  <a:solidFill>
                    <a:srgbClr val="FF0000"/>
                  </a:solidFill>
                  <a:latin typeface="Arial"/>
                </a:endParaRPr>
              </a:p>
            </p:txBody>
          </p:sp>
        </p:grpSp>
        <p:sp>
          <p:nvSpPr>
            <p:cNvPr id="83" name="Rounded Rectangle 143">
              <a:extLst>
                <a:ext uri="{FF2B5EF4-FFF2-40B4-BE49-F238E27FC236}">
                  <a16:creationId xmlns:a16="http://schemas.microsoft.com/office/drawing/2014/main" id="{69C3D42E-6BE6-4D27-8A44-4495969E43EE}"/>
                </a:ext>
              </a:extLst>
            </p:cNvPr>
            <p:cNvSpPr/>
            <p:nvPr/>
          </p:nvSpPr>
          <p:spPr>
            <a:xfrm>
              <a:off x="3806232" y="3406422"/>
              <a:ext cx="1309523"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Mesokurtic</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60" name="Text Box 307">
              <a:extLst>
                <a:ext uri="{FF2B5EF4-FFF2-40B4-BE49-F238E27FC236}">
                  <a16:creationId xmlns:a16="http://schemas.microsoft.com/office/drawing/2014/main" id="{73DC6C49-0275-4B52-A994-DE54563A3FC4}"/>
                </a:ext>
              </a:extLst>
            </p:cNvPr>
            <p:cNvSpPr txBox="1">
              <a:spLocks noChangeArrowheads="1"/>
            </p:cNvSpPr>
            <p:nvPr/>
          </p:nvSpPr>
          <p:spPr bwMode="auto">
            <a:xfrm>
              <a:off x="3718020" y="3812470"/>
              <a:ext cx="149914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Normal</a:t>
              </a:r>
              <a:br>
                <a:rPr kumimoji="0" lang="en-US" sz="1300" b="1" i="0" u="none" strike="noStrike" kern="0" cap="none" spc="0" normalizeH="0" baseline="0" noProof="0" dirty="0">
                  <a:ln>
                    <a:noFill/>
                  </a:ln>
                  <a:solidFill>
                    <a:srgbClr val="000000"/>
                  </a:solidFill>
                  <a:effectLst/>
                  <a:uLnTx/>
                  <a:uFillTx/>
                  <a:latin typeface="Calibri"/>
                  <a:cs typeface="Calibri"/>
                </a:rPr>
              </a:br>
              <a:r>
                <a:rPr kumimoji="0" lang="en-US" sz="1300" b="1" i="0" u="none" strike="noStrike" kern="0" cap="none" spc="0" normalizeH="0" baseline="0" noProof="0" dirty="0">
                  <a:ln>
                    <a:noFill/>
                  </a:ln>
                  <a:solidFill>
                    <a:srgbClr val="000000"/>
                  </a:solidFill>
                  <a:effectLst/>
                  <a:uLnTx/>
                  <a:uFillTx/>
                  <a:latin typeface="Calibri"/>
                  <a:cs typeface="Calibri"/>
                </a:rPr>
                <a:t>(</a:t>
              </a:r>
              <a:r>
                <a:rPr lang="en-US" sz="1300" b="1" kern="0" dirty="0">
                  <a:solidFill>
                    <a:srgbClr val="000000"/>
                  </a:solidFill>
                  <a:latin typeface="Calibri"/>
                  <a:cs typeface="Calibri"/>
                </a:rPr>
                <a:t>Kurtosis = 3)</a:t>
              </a:r>
              <a:endParaRPr kumimoji="0" lang="en-US" sz="1300" b="1" i="0" u="none" strike="noStrike" kern="0" cap="none" spc="0" normalizeH="0" baseline="0" noProof="0" dirty="0">
                <a:ln>
                  <a:noFill/>
                </a:ln>
                <a:solidFill>
                  <a:srgbClr val="000000"/>
                </a:solidFill>
                <a:effectLst/>
                <a:uLnTx/>
                <a:uFillTx/>
                <a:latin typeface="Calibri"/>
                <a:cs typeface="Calibri"/>
              </a:endParaRPr>
            </a:p>
          </p:txBody>
        </p:sp>
      </p:grpSp>
    </p:spTree>
    <p:extLst>
      <p:ext uri="{BB962C8B-B14F-4D97-AF65-F5344CB8AC3E}">
        <p14:creationId xmlns:p14="http://schemas.microsoft.com/office/powerpoint/2010/main" val="211668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178970"/>
            <a:ext cx="8528522" cy="3260382"/>
          </a:xfrm>
        </p:spPr>
        <p:txBody>
          <a:bodyPr/>
          <a:lstStyle/>
          <a:p>
            <a:r>
              <a:rPr lang="en-US" dirty="0"/>
              <a:t>Measures the combined weight of the left and right tails relative to the center of the distribution. </a:t>
            </a:r>
          </a:p>
          <a:p>
            <a:pPr lvl="1"/>
            <a:r>
              <a:rPr lang="en-US" dirty="0"/>
              <a:t>3 = Mesokurtic</a:t>
            </a:r>
            <a:r>
              <a:rPr lang="en-US" b="1" kern="0" dirty="0">
                <a:solidFill>
                  <a:srgbClr val="000000"/>
                </a:solidFill>
                <a:cs typeface="Calibri"/>
              </a:rPr>
              <a:t>—</a:t>
            </a:r>
            <a:r>
              <a:rPr lang="en-US" dirty="0"/>
              <a:t>Normal bell-shaped distribution</a:t>
            </a:r>
          </a:p>
          <a:p>
            <a:pPr lvl="1"/>
            <a:r>
              <a:rPr lang="en-US" dirty="0"/>
              <a:t>&lt;3 = Platykurtic</a:t>
            </a:r>
            <a:r>
              <a:rPr lang="en-US" b="1" kern="0" dirty="0">
                <a:solidFill>
                  <a:srgbClr val="000000"/>
                </a:solidFill>
                <a:cs typeface="Calibri"/>
              </a:rPr>
              <a:t>—</a:t>
            </a:r>
            <a:r>
              <a:rPr lang="en-US" dirty="0"/>
              <a:t>Bunched to the center, small tails dropping off quickly at the sides</a:t>
            </a:r>
          </a:p>
          <a:p>
            <a:pPr lvl="1"/>
            <a:r>
              <a:rPr lang="en-US" dirty="0"/>
              <a:t>&gt;3 = Leptokurtic</a:t>
            </a:r>
            <a:r>
              <a:rPr lang="en-US" b="1" kern="0" dirty="0">
                <a:solidFill>
                  <a:srgbClr val="000000"/>
                </a:solidFill>
                <a:cs typeface="Calibri"/>
              </a:rPr>
              <a:t>—</a:t>
            </a:r>
            <a:r>
              <a:rPr lang="en-US" dirty="0"/>
              <a:t>Spread out with extended tails</a:t>
            </a:r>
          </a:p>
          <a:p>
            <a:r>
              <a:rPr lang="en-US" dirty="0"/>
              <a:t>Excess kurtosis</a:t>
            </a:r>
          </a:p>
          <a:p>
            <a:pPr lvl="1"/>
            <a:r>
              <a:rPr lang="en-US" dirty="0"/>
              <a:t>3 is subtracted from the kurtosis result to show a zero for normal (mesokurtic).</a:t>
            </a:r>
          </a:p>
          <a:p>
            <a:pPr lvl="1"/>
            <a:r>
              <a:rPr lang="en-US" dirty="0"/>
              <a:t>Platykurtic distributions would then be negative.</a:t>
            </a:r>
          </a:p>
          <a:p>
            <a:pPr lvl="1"/>
            <a:r>
              <a:rPr lang="en-US" dirty="0"/>
              <a:t>Leptokurtic distributions would be positive.</a:t>
            </a:r>
          </a:p>
          <a:p>
            <a:r>
              <a:rPr lang="en-US" dirty="0"/>
              <a:t>Kurtosis measurement may reveal outliers in your training data that you need to address before you fit the model.</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34</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Calculation of Kurtosis</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595102" y="1243242"/>
            <a:ext cx="6548898" cy="169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Kurtosis—</a:t>
            </a:r>
            <a:r>
              <a:rPr lang="en-US" sz="1300" kern="0" dirty="0">
                <a:solidFill>
                  <a:srgbClr val="000000"/>
                </a:solidFill>
                <a:latin typeface="Calibri"/>
                <a:cs typeface="Calibri"/>
              </a:rPr>
              <a:t>Measures the shape of the tails in a distribution.</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Xi</a:t>
            </a:r>
            <a:r>
              <a:rPr lang="en-US" sz="1300" kern="0" dirty="0">
                <a:solidFill>
                  <a:srgbClr val="000000"/>
                </a:solidFill>
                <a:latin typeface="Calibri"/>
                <a:cs typeface="Calibri"/>
              </a:rPr>
              <a:t> is the ith X value in the dataset.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mean.</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sample size.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s</a:t>
            </a:r>
            <a:r>
              <a:rPr lang="en-US" sz="1300" kern="0" dirty="0">
                <a:solidFill>
                  <a:srgbClr val="000000"/>
                </a:solidFill>
                <a:latin typeface="Calibri"/>
                <a:cs typeface="Calibri"/>
              </a:rPr>
              <a:t> is the sample standard deviation.</a:t>
            </a:r>
          </a:p>
          <a:p>
            <a:pPr lvl="0" defTabSz="914400" eaLnBrk="1" hangingPunct="1">
              <a:spcBef>
                <a:spcPct val="50000"/>
              </a:spcBef>
              <a:defRPr/>
            </a:pPr>
            <a:endParaRPr lang="en-US" sz="1300" kern="0"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E421D8-3B67-4C98-8FFE-7F785059E3BF}"/>
                  </a:ext>
                </a:extLst>
              </p:cNvPr>
              <p:cNvSpPr txBox="1"/>
              <p:nvPr/>
            </p:nvSpPr>
            <p:spPr>
              <a:xfrm>
                <a:off x="456519" y="1300563"/>
                <a:ext cx="1893018" cy="780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𝑎</m:t>
                          </m:r>
                        </m:e>
                        <m:sub>
                          <m:r>
                            <a:rPr lang="en-US" b="0" i="1" smtClean="0">
                              <a:solidFill>
                                <a:schemeClr val="bg1"/>
                              </a:solidFill>
                              <a:latin typeface="Cambria Math" panose="02040503050406030204" pitchFamily="18" charset="0"/>
                              <a:ea typeface="Cambria Math" panose="02040503050406030204" pitchFamily="18" charset="0"/>
                            </a:rPr>
                            <m:t>4</m:t>
                          </m:r>
                        </m:sub>
                      </m:sSub>
                      <m:r>
                        <a:rPr lang="en-US" b="0" i="1" smtClean="0">
                          <a:solidFill>
                            <a:schemeClr val="bg1"/>
                          </a:solidFill>
                          <a:latin typeface="Cambria Math" panose="02040503050406030204" pitchFamily="18" charset="0"/>
                          <a:ea typeface="Cambria Math" panose="02040503050406030204" pitchFamily="18" charset="0"/>
                        </a:rPr>
                        <m:t>=</m:t>
                      </m:r>
                      <m:nary>
                        <m:naryPr>
                          <m:chr m:val="∑"/>
                          <m:subHide m:val="on"/>
                          <m:supHide m:val="on"/>
                          <m:ctrlPr>
                            <a:rPr lang="en-US" b="0" i="1" smtClean="0">
                              <a:solidFill>
                                <a:schemeClr val="bg1"/>
                              </a:solidFill>
                              <a:latin typeface="Cambria Math" panose="02040503050406030204" pitchFamily="18" charset="0"/>
                              <a:ea typeface="Cambria Math" panose="02040503050406030204" pitchFamily="18" charset="0"/>
                            </a:rPr>
                          </m:ctrlPr>
                        </m:naryPr>
                        <m:sub/>
                        <m:sup/>
                        <m:e>
                          <m:f>
                            <m:fPr>
                              <m:ctrlPr>
                                <a:rPr lang="en-US" i="1">
                                  <a:solidFill>
                                    <a:schemeClr val="bg1"/>
                                  </a:solidFill>
                                  <a:latin typeface="Cambria Math" panose="02040503050406030204" pitchFamily="18" charset="0"/>
                                  <a:ea typeface="Cambria Math" panose="02040503050406030204" pitchFamily="18" charset="0"/>
                                </a:rPr>
                              </m:ctrlPr>
                            </m:fPr>
                            <m:num>
                              <m:sSup>
                                <m:sSupPr>
                                  <m:ctrlPr>
                                    <a:rPr lang="en-US" i="1" smtClean="0">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𝑋</m:t>
                                          </m:r>
                                        </m:e>
                                        <m:sub>
                                          <m:r>
                                            <a:rPr lang="en-US" i="1">
                                              <a:solidFill>
                                                <a:schemeClr val="bg1"/>
                                              </a:solidFill>
                                              <a:latin typeface="Cambria Math" panose="02040503050406030204" pitchFamily="18" charset="0"/>
                                              <a:ea typeface="Cambria Math" panose="02040503050406030204" pitchFamily="18" charset="0"/>
                                            </a:rPr>
                                            <m:t>𝑖</m:t>
                                          </m:r>
                                        </m:sub>
                                      </m:sSub>
                                      <m:r>
                                        <a:rPr lang="en-US" i="1">
                                          <a:solidFill>
                                            <a:schemeClr val="bg1"/>
                                          </a:solidFill>
                                          <a:latin typeface="Cambria Math" panose="02040503050406030204" pitchFamily="18" charset="0"/>
                                          <a:ea typeface="Cambria Math" panose="02040503050406030204" pitchFamily="18" charset="0"/>
                                        </a:rPr>
                                        <m:t>−</m:t>
                                      </m:r>
                                      <m:bar>
                                        <m:barPr>
                                          <m:pos m:val="top"/>
                                          <m:ctrlPr>
                                            <a:rPr lang="en-US" i="1">
                                              <a:solidFill>
                                                <a:schemeClr val="bg1"/>
                                              </a:solidFill>
                                              <a:latin typeface="Cambria Math" panose="02040503050406030204" pitchFamily="18" charset="0"/>
                                              <a:ea typeface="Cambria Math" panose="02040503050406030204" pitchFamily="18" charset="0"/>
                                            </a:rPr>
                                          </m:ctrlPr>
                                        </m:barPr>
                                        <m:e>
                                          <m:r>
                                            <a:rPr lang="en-US" i="1">
                                              <a:solidFill>
                                                <a:schemeClr val="bg1"/>
                                              </a:solidFill>
                                              <a:latin typeface="Cambria Math" panose="02040503050406030204" pitchFamily="18" charset="0"/>
                                              <a:ea typeface="Cambria Math" panose="02040503050406030204" pitchFamily="18" charset="0"/>
                                            </a:rPr>
                                            <m:t>𝑋</m:t>
                                          </m:r>
                                        </m:e>
                                      </m:bar>
                                    </m:e>
                                  </m:d>
                                </m:e>
                                <m:sup>
                                  <m:r>
                                    <a:rPr lang="en-US" b="0" i="1" smtClean="0">
                                      <a:solidFill>
                                        <a:schemeClr val="bg1"/>
                                      </a:solidFill>
                                      <a:latin typeface="Cambria Math" panose="02040503050406030204" pitchFamily="18" charset="0"/>
                                      <a:ea typeface="Cambria Math" panose="02040503050406030204" pitchFamily="18" charset="0"/>
                                    </a:rPr>
                                    <m:t>4</m:t>
                                  </m:r>
                                </m:sup>
                              </m:sSup>
                            </m:num>
                            <m:den>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𝑛𝑠</m:t>
                                  </m:r>
                                </m:e>
                                <m:sup>
                                  <m:r>
                                    <a:rPr lang="en-US" b="0" i="1" smtClean="0">
                                      <a:solidFill>
                                        <a:schemeClr val="bg1"/>
                                      </a:solidFill>
                                      <a:latin typeface="Cambria Math" panose="02040503050406030204" pitchFamily="18" charset="0"/>
                                      <a:ea typeface="Cambria Math" panose="02040503050406030204" pitchFamily="18" charset="0"/>
                                    </a:rPr>
                                    <m:t>4</m:t>
                                  </m:r>
                                </m:sup>
                              </m:sSup>
                            </m:den>
                          </m:f>
                        </m:e>
                      </m:nary>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EDE421D8-3B67-4C98-8FFE-7F785059E3BF}"/>
                  </a:ext>
                </a:extLst>
              </p:cNvPr>
              <p:cNvSpPr txBox="1">
                <a:spLocks noRot="1" noChangeAspect="1" noMove="1" noResize="1" noEditPoints="1" noAdjustHandles="1" noChangeArrowheads="1" noChangeShapeType="1" noTextEdit="1"/>
              </p:cNvSpPr>
              <p:nvPr/>
            </p:nvSpPr>
            <p:spPr>
              <a:xfrm>
                <a:off x="456519" y="1300563"/>
                <a:ext cx="1893018" cy="78059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671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DE8EB-BF95-4FC9-8116-08447806EC5D}"/>
              </a:ext>
            </a:extLst>
          </p:cNvPr>
          <p:cNvSpPr>
            <a:spLocks noGrp="1"/>
          </p:cNvSpPr>
          <p:nvPr>
            <p:ph type="sldNum" sz="quarter" idx="12"/>
          </p:nvPr>
        </p:nvSpPr>
        <p:spPr/>
        <p:txBody>
          <a:bodyPr/>
          <a:lstStyle/>
          <a:p>
            <a:fld id="{A8160BDD-7155-D744-B749-9730458604AD}" type="slidenum">
              <a:rPr lang="en-US" smtClean="0"/>
              <a:pPr/>
              <a:t>35</a:t>
            </a:fld>
            <a:endParaRPr lang="en-US" dirty="0"/>
          </a:p>
        </p:txBody>
      </p:sp>
      <p:sp>
        <p:nvSpPr>
          <p:cNvPr id="3" name="Content Placeholder 2">
            <a:extLst>
              <a:ext uri="{FF2B5EF4-FFF2-40B4-BE49-F238E27FC236}">
                <a16:creationId xmlns:a16="http://schemas.microsoft.com/office/drawing/2014/main" id="{223C85B5-44EE-461E-BAA9-CBCB14EEE8B2}"/>
              </a:ext>
            </a:extLst>
          </p:cNvPr>
          <p:cNvSpPr>
            <a:spLocks noGrp="1"/>
          </p:cNvSpPr>
          <p:nvPr>
            <p:ph idx="1"/>
          </p:nvPr>
        </p:nvSpPr>
        <p:spPr/>
        <p:txBody>
          <a:bodyPr/>
          <a:lstStyle/>
          <a:p>
            <a:r>
              <a:rPr lang="en-US" b="1" dirty="0"/>
              <a:t>First Moment—</a:t>
            </a:r>
            <a:r>
              <a:rPr lang="en-US" dirty="0"/>
              <a:t>The </a:t>
            </a:r>
            <a:r>
              <a:rPr lang="en-US" i="1" dirty="0"/>
              <a:t>mean</a:t>
            </a:r>
            <a:r>
              <a:rPr lang="en-US" dirty="0"/>
              <a:t>, which identifies where numbers typically lie.</a:t>
            </a:r>
          </a:p>
          <a:p>
            <a:r>
              <a:rPr lang="en-US" b="1" dirty="0"/>
              <a:t>Second Moment</a:t>
            </a:r>
            <a:r>
              <a:rPr lang="en-US" dirty="0"/>
              <a:t>—The numerator of the </a:t>
            </a:r>
            <a:r>
              <a:rPr lang="en-US" i="1" dirty="0"/>
              <a:t>variance</a:t>
            </a:r>
            <a:r>
              <a:rPr lang="en-US" dirty="0"/>
              <a:t>, which describes the spread or scale of the distribution of the normals.</a:t>
            </a:r>
          </a:p>
          <a:p>
            <a:r>
              <a:rPr lang="en-US" b="1" dirty="0"/>
              <a:t>Third Moment</a:t>
            </a:r>
            <a:r>
              <a:rPr lang="en-US" dirty="0"/>
              <a:t>—The </a:t>
            </a:r>
            <a:r>
              <a:rPr lang="en-US" i="1" dirty="0"/>
              <a:t>skewness</a:t>
            </a:r>
            <a:r>
              <a:rPr lang="en-US" dirty="0"/>
              <a:t>, which describes the symmetry of the distribution.</a:t>
            </a:r>
          </a:p>
          <a:p>
            <a:r>
              <a:rPr lang="en-US" b="1" dirty="0"/>
              <a:t>Fourth Moment</a:t>
            </a:r>
            <a:r>
              <a:rPr lang="en-US" dirty="0"/>
              <a:t>—The </a:t>
            </a:r>
            <a:r>
              <a:rPr lang="en-US" i="1" dirty="0"/>
              <a:t>kurtosis</a:t>
            </a:r>
            <a:r>
              <a:rPr lang="en-US" dirty="0"/>
              <a:t>, which describes the flatness or peakedness of the distribution.</a:t>
            </a:r>
          </a:p>
        </p:txBody>
      </p:sp>
      <p:sp>
        <p:nvSpPr>
          <p:cNvPr id="4" name="Title 3">
            <a:extLst>
              <a:ext uri="{FF2B5EF4-FFF2-40B4-BE49-F238E27FC236}">
                <a16:creationId xmlns:a16="http://schemas.microsoft.com/office/drawing/2014/main" id="{62BCAC6F-CC6C-47BF-A746-0B017A17A43E}"/>
              </a:ext>
            </a:extLst>
          </p:cNvPr>
          <p:cNvSpPr>
            <a:spLocks noGrp="1"/>
          </p:cNvSpPr>
          <p:nvPr>
            <p:ph type="title"/>
          </p:nvPr>
        </p:nvSpPr>
        <p:spPr/>
        <p:txBody>
          <a:bodyPr/>
          <a:lstStyle/>
          <a:p>
            <a:r>
              <a:rPr lang="en-US" dirty="0"/>
              <a:t>Statistical Moments</a:t>
            </a:r>
          </a:p>
        </p:txBody>
      </p:sp>
    </p:spTree>
    <p:extLst>
      <p:ext uri="{BB962C8B-B14F-4D97-AF65-F5344CB8AC3E}">
        <p14:creationId xmlns:p14="http://schemas.microsoft.com/office/powerpoint/2010/main" val="36228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F5A09E-67AD-488B-A476-04696DACCDF6}"/>
              </a:ext>
            </a:extLst>
          </p:cNvPr>
          <p:cNvSpPr>
            <a:spLocks noGrp="1"/>
          </p:cNvSpPr>
          <p:nvPr>
            <p:ph type="sldNum" sz="quarter" idx="12"/>
          </p:nvPr>
        </p:nvSpPr>
        <p:spPr/>
        <p:txBody>
          <a:bodyPr/>
          <a:lstStyle/>
          <a:p>
            <a:fld id="{A8160BDD-7155-D744-B749-9730458604AD}" type="slidenum">
              <a:rPr lang="en-US" smtClean="0"/>
              <a:t>36</a:t>
            </a:fld>
            <a:endParaRPr lang="en-US" dirty="0"/>
          </a:p>
        </p:txBody>
      </p:sp>
      <p:sp>
        <p:nvSpPr>
          <p:cNvPr id="4" name="Content Placeholder 3">
            <a:extLst>
              <a:ext uri="{FF2B5EF4-FFF2-40B4-BE49-F238E27FC236}">
                <a16:creationId xmlns:a16="http://schemas.microsoft.com/office/drawing/2014/main" id="{AF4F509C-8C35-4594-9417-58F3D28169F2}"/>
              </a:ext>
            </a:extLst>
          </p:cNvPr>
          <p:cNvSpPr>
            <a:spLocks noGrp="1"/>
          </p:cNvSpPr>
          <p:nvPr>
            <p:ph idx="1"/>
          </p:nvPr>
        </p:nvSpPr>
        <p:spPr>
          <a:xfrm>
            <a:off x="341925" y="1043190"/>
            <a:ext cx="8460150" cy="2462010"/>
          </a:xfrm>
        </p:spPr>
        <p:txBody>
          <a:bodyPr/>
          <a:lstStyle/>
          <a:p>
            <a:r>
              <a:rPr lang="en-US" dirty="0"/>
              <a:t>Many ML algorithms look for correlations between data values. Example:</a:t>
            </a:r>
          </a:p>
          <a:p>
            <a:pPr lvl="1"/>
            <a:r>
              <a:rPr lang="en-US" dirty="0"/>
              <a:t>Correlation between the number of bedrooms in a home and the price the home sells for</a:t>
            </a:r>
          </a:p>
          <a:p>
            <a:pPr lvl="1"/>
            <a:r>
              <a:rPr lang="en-US" dirty="0"/>
              <a:t>If higher-priced houses tend to have more bedrooms, there is a positive correlation between bedrooms and price</a:t>
            </a:r>
          </a:p>
          <a:p>
            <a:r>
              <a:rPr lang="en-US" dirty="0"/>
              <a:t>Pearson correlation coefficient (PCC)</a:t>
            </a:r>
          </a:p>
          <a:p>
            <a:pPr lvl="1"/>
            <a:r>
              <a:rPr lang="en-US" dirty="0"/>
              <a:t>Provides a measure of linear correlation between two variables commonly called X and Y</a:t>
            </a:r>
          </a:p>
          <a:p>
            <a:pPr lvl="1"/>
            <a:r>
              <a:rPr lang="en-US" dirty="0"/>
              <a:t>Produces a value between +1 (positive correlation) and −1 (negative correlation)</a:t>
            </a:r>
          </a:p>
          <a:p>
            <a:pPr lvl="1"/>
            <a:r>
              <a:rPr lang="en-US" dirty="0"/>
              <a:t>Shows the strength of their dependence on each other</a:t>
            </a:r>
          </a:p>
        </p:txBody>
      </p:sp>
      <p:sp>
        <p:nvSpPr>
          <p:cNvPr id="2" name="Title 1">
            <a:extLst>
              <a:ext uri="{FF2B5EF4-FFF2-40B4-BE49-F238E27FC236}">
                <a16:creationId xmlns:a16="http://schemas.microsoft.com/office/drawing/2014/main" id="{6D667364-830D-4185-853B-6F11E25EEBC1}"/>
              </a:ext>
            </a:extLst>
          </p:cNvPr>
          <p:cNvSpPr>
            <a:spLocks noGrp="1"/>
          </p:cNvSpPr>
          <p:nvPr>
            <p:ph type="title"/>
          </p:nvPr>
        </p:nvSpPr>
        <p:spPr/>
        <p:txBody>
          <a:bodyPr/>
          <a:lstStyle/>
          <a:p>
            <a:r>
              <a:rPr lang="en-US" dirty="0"/>
              <a:t>Correlation Coefficient</a:t>
            </a:r>
          </a:p>
        </p:txBody>
      </p:sp>
      <p:grpSp>
        <p:nvGrpSpPr>
          <p:cNvPr id="116" name="Group 115">
            <a:extLst>
              <a:ext uri="{FF2B5EF4-FFF2-40B4-BE49-F238E27FC236}">
                <a16:creationId xmlns:a16="http://schemas.microsoft.com/office/drawing/2014/main" id="{E1AFDDC8-C38F-49D8-8D7F-EEE684494D1A}"/>
              </a:ext>
            </a:extLst>
          </p:cNvPr>
          <p:cNvGrpSpPr/>
          <p:nvPr/>
        </p:nvGrpSpPr>
        <p:grpSpPr>
          <a:xfrm>
            <a:off x="1875410" y="3836902"/>
            <a:ext cx="5790314" cy="2344091"/>
            <a:chOff x="1875410" y="3836902"/>
            <a:chExt cx="5790314" cy="2344091"/>
          </a:xfrm>
        </p:grpSpPr>
        <p:grpSp>
          <p:nvGrpSpPr>
            <p:cNvPr id="5" name="Group 4">
              <a:extLst>
                <a:ext uri="{FF2B5EF4-FFF2-40B4-BE49-F238E27FC236}">
                  <a16:creationId xmlns:a16="http://schemas.microsoft.com/office/drawing/2014/main" id="{B62BB9E3-F29D-4C4C-B829-ACD045DA10FB}"/>
                </a:ext>
              </a:extLst>
            </p:cNvPr>
            <p:cNvGrpSpPr/>
            <p:nvPr/>
          </p:nvGrpSpPr>
          <p:grpSpPr>
            <a:xfrm>
              <a:off x="1880175" y="3836902"/>
              <a:ext cx="1690014" cy="1690014"/>
              <a:chOff x="1373861" y="4693691"/>
              <a:chExt cx="1171115" cy="1171115"/>
            </a:xfrm>
          </p:grpSpPr>
          <p:grpSp>
            <p:nvGrpSpPr>
              <p:cNvPr id="6" name="Group 5">
                <a:extLst>
                  <a:ext uri="{FF2B5EF4-FFF2-40B4-BE49-F238E27FC236}">
                    <a16:creationId xmlns:a16="http://schemas.microsoft.com/office/drawing/2014/main" id="{451B906F-D9B6-491F-90ED-26DDE67E7C41}"/>
                  </a:ext>
                </a:extLst>
              </p:cNvPr>
              <p:cNvGrpSpPr/>
              <p:nvPr/>
            </p:nvGrpSpPr>
            <p:grpSpPr>
              <a:xfrm>
                <a:off x="1373861" y="4693691"/>
                <a:ext cx="1171115" cy="1171114"/>
                <a:chOff x="1373861" y="4693690"/>
                <a:chExt cx="1171115" cy="1341359"/>
              </a:xfrm>
            </p:grpSpPr>
            <p:cxnSp>
              <p:nvCxnSpPr>
                <p:cNvPr id="19" name="Straight Connector 18">
                  <a:extLst>
                    <a:ext uri="{FF2B5EF4-FFF2-40B4-BE49-F238E27FC236}">
                      <a16:creationId xmlns:a16="http://schemas.microsoft.com/office/drawing/2014/main" id="{FEFC9EB8-C9E3-4A9C-A672-C895E537F59F}"/>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69C5F6A-298F-4B53-A801-001139F8A05C}"/>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B79F496-B1AF-4B08-ADAF-AD84C9B24B45}"/>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735F6B-2B1A-4906-864E-949A0135DF44}"/>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5ACFD2D-E3B1-4F0F-A1E1-225F8B067095}"/>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B10BD10-90F0-44CF-85FA-0376DF6151D6}"/>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A626193-8A3E-47B8-A2F9-BFD4A20408B8}"/>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664E095-FB4B-4B34-9DD2-5277D4D5658A}"/>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4E9AC6C-61B1-45AC-AE4B-5C28F4C511F5}"/>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5B316C9-89D0-4C42-93D7-A297BA70645D}"/>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55660AC-EABB-4151-AA8D-7CA50898D682}"/>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AEB1BCC4-2845-49AE-9BD6-3FAB926A0DA3}"/>
                  </a:ext>
                </a:extLst>
              </p:cNvPr>
              <p:cNvGrpSpPr/>
              <p:nvPr/>
            </p:nvGrpSpPr>
            <p:grpSpPr>
              <a:xfrm rot="5400000">
                <a:off x="1373854" y="4693698"/>
                <a:ext cx="1171115" cy="1171102"/>
                <a:chOff x="1373861" y="4693690"/>
                <a:chExt cx="1171115" cy="1341359"/>
              </a:xfrm>
            </p:grpSpPr>
            <p:cxnSp>
              <p:nvCxnSpPr>
                <p:cNvPr id="8" name="Straight Connector 7">
                  <a:extLst>
                    <a:ext uri="{FF2B5EF4-FFF2-40B4-BE49-F238E27FC236}">
                      <a16:creationId xmlns:a16="http://schemas.microsoft.com/office/drawing/2014/main" id="{1606BEB9-A321-4608-991B-6BAD5A82CE99}"/>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FFF99C3-7E71-4017-AC7C-7A2FEC8D549D}"/>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454030C-D559-44F5-AEFD-1282F0EC93C2}"/>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F6BE984-7CB7-4DBE-9E9D-9ED89B24BE6C}"/>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649A10E-CB94-4728-8F70-9D466F0C56EB}"/>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5B14BAE-80DB-48E5-A457-9E36B761ACA9}"/>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F3F2EA7-67DE-4479-BF15-B21A30B8915C}"/>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51444F-7199-45ED-95CF-061E9AD08CFA}"/>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890F1AB-0C6E-421A-AB24-8F4D0499A19E}"/>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B63F586-AF71-4F7D-B8F0-33278A845CD0}"/>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734C3B-AD45-4B2D-8743-E76D6B1A12BC}"/>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5AA21C52-AD45-4BDB-A9E2-B35BCA910AC2}"/>
                </a:ext>
              </a:extLst>
            </p:cNvPr>
            <p:cNvCxnSpPr/>
            <p:nvPr/>
          </p:nvCxnSpPr>
          <p:spPr>
            <a:xfrm flipV="1">
              <a:off x="1963639" y="4249744"/>
              <a:ext cx="1543050" cy="8794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48C76AF2-40FB-495A-9BF0-D1EFCC12EC6A}"/>
                </a:ext>
              </a:extLst>
            </p:cNvPr>
            <p:cNvSpPr/>
            <p:nvPr/>
          </p:nvSpPr>
          <p:spPr>
            <a:xfrm>
              <a:off x="2014109" y="5153258"/>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 name="Oval 31">
              <a:extLst>
                <a:ext uri="{FF2B5EF4-FFF2-40B4-BE49-F238E27FC236}">
                  <a16:creationId xmlns:a16="http://schemas.microsoft.com/office/drawing/2014/main" id="{A7313F0C-636C-40C4-B546-E061E3AC2E29}"/>
                </a:ext>
              </a:extLst>
            </p:cNvPr>
            <p:cNvSpPr/>
            <p:nvPr/>
          </p:nvSpPr>
          <p:spPr>
            <a:xfrm>
              <a:off x="2183662" y="4816655"/>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Oval 32">
              <a:extLst>
                <a:ext uri="{FF2B5EF4-FFF2-40B4-BE49-F238E27FC236}">
                  <a16:creationId xmlns:a16="http://schemas.microsoft.com/office/drawing/2014/main" id="{203B2688-FC96-4703-8254-F3C1D6F89B72}"/>
                </a:ext>
              </a:extLst>
            </p:cNvPr>
            <p:cNvSpPr/>
            <p:nvPr/>
          </p:nvSpPr>
          <p:spPr>
            <a:xfrm>
              <a:off x="2346501" y="5041562"/>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 name="Oval 33">
              <a:extLst>
                <a:ext uri="{FF2B5EF4-FFF2-40B4-BE49-F238E27FC236}">
                  <a16:creationId xmlns:a16="http://schemas.microsoft.com/office/drawing/2014/main" id="{A2F246A2-7D17-47BA-9CD4-86088B8A8092}"/>
                </a:ext>
              </a:extLst>
            </p:cNvPr>
            <p:cNvSpPr/>
            <p:nvPr/>
          </p:nvSpPr>
          <p:spPr>
            <a:xfrm>
              <a:off x="2518866" y="4610231"/>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 name="Oval 34">
              <a:extLst>
                <a:ext uri="{FF2B5EF4-FFF2-40B4-BE49-F238E27FC236}">
                  <a16:creationId xmlns:a16="http://schemas.microsoft.com/office/drawing/2014/main" id="{879D82B4-A250-4C3A-99D4-EE1301476162}"/>
                </a:ext>
              </a:extLst>
            </p:cNvPr>
            <p:cNvSpPr/>
            <p:nvPr/>
          </p:nvSpPr>
          <p:spPr>
            <a:xfrm>
              <a:off x="2688419" y="4375056"/>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 name="Oval 35">
              <a:extLst>
                <a:ext uri="{FF2B5EF4-FFF2-40B4-BE49-F238E27FC236}">
                  <a16:creationId xmlns:a16="http://schemas.microsoft.com/office/drawing/2014/main" id="{E91D850F-1579-49C8-AA50-44922D8DB48E}"/>
                </a:ext>
              </a:extLst>
            </p:cNvPr>
            <p:cNvSpPr/>
            <p:nvPr/>
          </p:nvSpPr>
          <p:spPr>
            <a:xfrm>
              <a:off x="2851258" y="4930900"/>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 name="Oval 36">
              <a:extLst>
                <a:ext uri="{FF2B5EF4-FFF2-40B4-BE49-F238E27FC236}">
                  <a16:creationId xmlns:a16="http://schemas.microsoft.com/office/drawing/2014/main" id="{1D364E2E-4C96-4654-BE70-6E6B43126046}"/>
                </a:ext>
              </a:extLst>
            </p:cNvPr>
            <p:cNvSpPr/>
            <p:nvPr/>
          </p:nvSpPr>
          <p:spPr>
            <a:xfrm>
              <a:off x="3025009" y="4597545"/>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8" name="Oval 37">
              <a:extLst>
                <a:ext uri="{FF2B5EF4-FFF2-40B4-BE49-F238E27FC236}">
                  <a16:creationId xmlns:a16="http://schemas.microsoft.com/office/drawing/2014/main" id="{7EF2D572-4DB9-4FDA-913E-87B1D29586DD}"/>
                </a:ext>
              </a:extLst>
            </p:cNvPr>
            <p:cNvSpPr/>
            <p:nvPr/>
          </p:nvSpPr>
          <p:spPr>
            <a:xfrm>
              <a:off x="3194562" y="4268858"/>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9" name="Oval 38">
              <a:extLst>
                <a:ext uri="{FF2B5EF4-FFF2-40B4-BE49-F238E27FC236}">
                  <a16:creationId xmlns:a16="http://schemas.microsoft.com/office/drawing/2014/main" id="{0748EAE8-864B-44C1-9393-E8DB9FCFF8D5}"/>
                </a:ext>
              </a:extLst>
            </p:cNvPr>
            <p:cNvSpPr/>
            <p:nvPr/>
          </p:nvSpPr>
          <p:spPr>
            <a:xfrm>
              <a:off x="3357401" y="4505958"/>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40" name="Group 39">
              <a:extLst>
                <a:ext uri="{FF2B5EF4-FFF2-40B4-BE49-F238E27FC236}">
                  <a16:creationId xmlns:a16="http://schemas.microsoft.com/office/drawing/2014/main" id="{6D88D2FE-B2BF-4D98-84AF-2AC0D0282323}"/>
                </a:ext>
              </a:extLst>
            </p:cNvPr>
            <p:cNvGrpSpPr/>
            <p:nvPr/>
          </p:nvGrpSpPr>
          <p:grpSpPr>
            <a:xfrm>
              <a:off x="3963022" y="3836902"/>
              <a:ext cx="1690014" cy="1690014"/>
              <a:chOff x="1373861" y="4693691"/>
              <a:chExt cx="1171115" cy="1171115"/>
            </a:xfrm>
          </p:grpSpPr>
          <p:grpSp>
            <p:nvGrpSpPr>
              <p:cNvPr id="41" name="Group 40">
                <a:extLst>
                  <a:ext uri="{FF2B5EF4-FFF2-40B4-BE49-F238E27FC236}">
                    <a16:creationId xmlns:a16="http://schemas.microsoft.com/office/drawing/2014/main" id="{0D02C738-BE22-4089-81A2-BF7962C7CB52}"/>
                  </a:ext>
                </a:extLst>
              </p:cNvPr>
              <p:cNvGrpSpPr/>
              <p:nvPr/>
            </p:nvGrpSpPr>
            <p:grpSpPr>
              <a:xfrm>
                <a:off x="1373861" y="4693691"/>
                <a:ext cx="1171115" cy="1171114"/>
                <a:chOff x="1373861" y="4693690"/>
                <a:chExt cx="1171115" cy="1341359"/>
              </a:xfrm>
            </p:grpSpPr>
            <p:cxnSp>
              <p:nvCxnSpPr>
                <p:cNvPr id="54" name="Straight Connector 53">
                  <a:extLst>
                    <a:ext uri="{FF2B5EF4-FFF2-40B4-BE49-F238E27FC236}">
                      <a16:creationId xmlns:a16="http://schemas.microsoft.com/office/drawing/2014/main" id="{1EE3A2FE-E847-4A8C-AC45-A45B0029D06A}"/>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95F45C3-6EB7-479B-8F3E-70575DE9A5C5}"/>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4FDC8EA2-8098-43ED-80C5-7E769F9BF645}"/>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47AB729-7E45-49FA-B97C-A7EF61E4AE0F}"/>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97572D8-9438-41EF-A77D-70F25EA8FDEB}"/>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FF7DB1-80BE-4068-AC41-D7503FA35B84}"/>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C9AED8B-E598-46C2-85C3-A9DCE340B03F}"/>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65359F8-2EF5-493D-A25A-D24A5A60F4A0}"/>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081A9AD-14EA-4691-B8D8-BF8E8B434DE8}"/>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BE67251-8CF2-45A8-9E3E-AEFA4945F454}"/>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056126F-960A-4880-BB39-85C5DFAA0470}"/>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5DBBF97-0580-490A-8880-B39D9F66D12F}"/>
                  </a:ext>
                </a:extLst>
              </p:cNvPr>
              <p:cNvGrpSpPr/>
              <p:nvPr/>
            </p:nvGrpSpPr>
            <p:grpSpPr>
              <a:xfrm rot="5400000">
                <a:off x="1373854" y="4693698"/>
                <a:ext cx="1171115" cy="1171102"/>
                <a:chOff x="1373861" y="4693690"/>
                <a:chExt cx="1171115" cy="1341359"/>
              </a:xfrm>
            </p:grpSpPr>
            <p:cxnSp>
              <p:nvCxnSpPr>
                <p:cNvPr id="43" name="Straight Connector 42">
                  <a:extLst>
                    <a:ext uri="{FF2B5EF4-FFF2-40B4-BE49-F238E27FC236}">
                      <a16:creationId xmlns:a16="http://schemas.microsoft.com/office/drawing/2014/main" id="{55B3A3EB-946B-46C7-93A1-173C593F62C8}"/>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AF45E9E-F089-4059-B2DD-C7F2DAEA1246}"/>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A93C7C-534A-41D7-851B-99EADFDFF7D7}"/>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B0D4399-C798-4428-A461-2B4D4A72085C}"/>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556523-DBA4-48D6-858A-2EBC86D8487D}"/>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9EB3DA5-1BE1-413D-8F37-2900DE789E76}"/>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8A2C048-B01E-4D1F-BF09-CBF51CE644F3}"/>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552E885-8145-4CAF-9E54-C330B92DE2F9}"/>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3A622C0-BF3D-42B2-A1BB-EF69CC7BC150}"/>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09C127D-0C94-459D-9844-A8B35162F4E8}"/>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58B5466-18F7-4D7D-9F9F-0988B250FADB}"/>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65" name="Straight Arrow Connector 64">
              <a:extLst>
                <a:ext uri="{FF2B5EF4-FFF2-40B4-BE49-F238E27FC236}">
                  <a16:creationId xmlns:a16="http://schemas.microsoft.com/office/drawing/2014/main" id="{27A32C4F-994A-4BFA-BDE3-6B4A795BF834}"/>
                </a:ext>
              </a:extLst>
            </p:cNvPr>
            <p:cNvCxnSpPr>
              <a:cxnSpLocks/>
            </p:cNvCxnSpPr>
            <p:nvPr/>
          </p:nvCxnSpPr>
          <p:spPr>
            <a:xfrm flipV="1">
              <a:off x="4046486" y="4689481"/>
              <a:ext cx="1537420" cy="1"/>
            </a:xfrm>
            <a:prstGeom prst="straightConnector1">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297D96E0-41C5-495D-B547-42504144EC87}"/>
                </a:ext>
              </a:extLst>
            </p:cNvPr>
            <p:cNvSpPr/>
            <p:nvPr/>
          </p:nvSpPr>
          <p:spPr>
            <a:xfrm>
              <a:off x="4096956" y="4239178"/>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7" name="Oval 66">
              <a:extLst>
                <a:ext uri="{FF2B5EF4-FFF2-40B4-BE49-F238E27FC236}">
                  <a16:creationId xmlns:a16="http://schemas.microsoft.com/office/drawing/2014/main" id="{2D869F8B-DA44-421D-A7AE-A02899640195}"/>
                </a:ext>
              </a:extLst>
            </p:cNvPr>
            <p:cNvSpPr/>
            <p:nvPr/>
          </p:nvSpPr>
          <p:spPr>
            <a:xfrm>
              <a:off x="4266509" y="4864285"/>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8" name="Oval 67">
              <a:extLst>
                <a:ext uri="{FF2B5EF4-FFF2-40B4-BE49-F238E27FC236}">
                  <a16:creationId xmlns:a16="http://schemas.microsoft.com/office/drawing/2014/main" id="{0C84A318-A554-4F66-9EDA-28BE3940FF3B}"/>
                </a:ext>
              </a:extLst>
            </p:cNvPr>
            <p:cNvSpPr/>
            <p:nvPr/>
          </p:nvSpPr>
          <p:spPr>
            <a:xfrm>
              <a:off x="4429348" y="5263672"/>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9" name="Oval 68">
              <a:extLst>
                <a:ext uri="{FF2B5EF4-FFF2-40B4-BE49-F238E27FC236}">
                  <a16:creationId xmlns:a16="http://schemas.microsoft.com/office/drawing/2014/main" id="{EDF5B130-8C2E-41CD-AA70-0FD72FD9EDD8}"/>
                </a:ext>
              </a:extLst>
            </p:cNvPr>
            <p:cNvSpPr/>
            <p:nvPr/>
          </p:nvSpPr>
          <p:spPr>
            <a:xfrm>
              <a:off x="4601713" y="4410150"/>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0" name="Oval 69">
              <a:extLst>
                <a:ext uri="{FF2B5EF4-FFF2-40B4-BE49-F238E27FC236}">
                  <a16:creationId xmlns:a16="http://schemas.microsoft.com/office/drawing/2014/main" id="{45F2E2CE-6648-46D2-9D76-F05DE807EB5A}"/>
                </a:ext>
              </a:extLst>
            </p:cNvPr>
            <p:cNvSpPr/>
            <p:nvPr/>
          </p:nvSpPr>
          <p:spPr>
            <a:xfrm>
              <a:off x="4771266" y="4898676"/>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1" name="Oval 70">
              <a:extLst>
                <a:ext uri="{FF2B5EF4-FFF2-40B4-BE49-F238E27FC236}">
                  <a16:creationId xmlns:a16="http://schemas.microsoft.com/office/drawing/2014/main" id="{0E868886-7A85-450C-9980-B905EEB3CF8D}"/>
                </a:ext>
              </a:extLst>
            </p:cNvPr>
            <p:cNvSpPr/>
            <p:nvPr/>
          </p:nvSpPr>
          <p:spPr>
            <a:xfrm>
              <a:off x="4934105" y="4280323"/>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2" name="Oval 71">
              <a:extLst>
                <a:ext uri="{FF2B5EF4-FFF2-40B4-BE49-F238E27FC236}">
                  <a16:creationId xmlns:a16="http://schemas.microsoft.com/office/drawing/2014/main" id="{FAA49A4D-9E4F-4269-A487-17D807268FE4}"/>
                </a:ext>
              </a:extLst>
            </p:cNvPr>
            <p:cNvSpPr/>
            <p:nvPr/>
          </p:nvSpPr>
          <p:spPr>
            <a:xfrm>
              <a:off x="5107856" y="5153035"/>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3" name="Oval 72">
              <a:extLst>
                <a:ext uri="{FF2B5EF4-FFF2-40B4-BE49-F238E27FC236}">
                  <a16:creationId xmlns:a16="http://schemas.microsoft.com/office/drawing/2014/main" id="{315E988A-66C2-4E35-BBA0-FE6174B896E6}"/>
                </a:ext>
              </a:extLst>
            </p:cNvPr>
            <p:cNvSpPr/>
            <p:nvPr/>
          </p:nvSpPr>
          <p:spPr>
            <a:xfrm>
              <a:off x="5277409" y="4225697"/>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4" name="Oval 73">
              <a:extLst>
                <a:ext uri="{FF2B5EF4-FFF2-40B4-BE49-F238E27FC236}">
                  <a16:creationId xmlns:a16="http://schemas.microsoft.com/office/drawing/2014/main" id="{256A6FBB-7691-4C61-945C-ABA060B5289D}"/>
                </a:ext>
              </a:extLst>
            </p:cNvPr>
            <p:cNvSpPr/>
            <p:nvPr/>
          </p:nvSpPr>
          <p:spPr>
            <a:xfrm>
              <a:off x="5440248" y="5333504"/>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75" name="Group 74">
              <a:extLst>
                <a:ext uri="{FF2B5EF4-FFF2-40B4-BE49-F238E27FC236}">
                  <a16:creationId xmlns:a16="http://schemas.microsoft.com/office/drawing/2014/main" id="{15EABD2C-D4F5-4C97-8D68-EB851494E027}"/>
                </a:ext>
              </a:extLst>
            </p:cNvPr>
            <p:cNvGrpSpPr/>
            <p:nvPr/>
          </p:nvGrpSpPr>
          <p:grpSpPr>
            <a:xfrm>
              <a:off x="5975710" y="3836902"/>
              <a:ext cx="1690014" cy="1690014"/>
              <a:chOff x="1373861" y="4693691"/>
              <a:chExt cx="1171115" cy="1171115"/>
            </a:xfrm>
          </p:grpSpPr>
          <p:grpSp>
            <p:nvGrpSpPr>
              <p:cNvPr id="76" name="Group 75">
                <a:extLst>
                  <a:ext uri="{FF2B5EF4-FFF2-40B4-BE49-F238E27FC236}">
                    <a16:creationId xmlns:a16="http://schemas.microsoft.com/office/drawing/2014/main" id="{CB39A07D-565C-4239-BBF1-5BF7CF458362}"/>
                  </a:ext>
                </a:extLst>
              </p:cNvPr>
              <p:cNvGrpSpPr/>
              <p:nvPr/>
            </p:nvGrpSpPr>
            <p:grpSpPr>
              <a:xfrm>
                <a:off x="1373861" y="4693691"/>
                <a:ext cx="1171115" cy="1171114"/>
                <a:chOff x="1373861" y="4693690"/>
                <a:chExt cx="1171115" cy="1341359"/>
              </a:xfrm>
            </p:grpSpPr>
            <p:cxnSp>
              <p:nvCxnSpPr>
                <p:cNvPr id="89" name="Straight Connector 88">
                  <a:extLst>
                    <a:ext uri="{FF2B5EF4-FFF2-40B4-BE49-F238E27FC236}">
                      <a16:creationId xmlns:a16="http://schemas.microsoft.com/office/drawing/2014/main" id="{456D688F-CC22-4314-825B-8DA988730193}"/>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FEF06C2-EA61-4247-B38F-81436ED008C6}"/>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8B96449-8B83-4092-8683-3AEC333766DC}"/>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7E5D4336-2AB8-4998-9716-E1D43E5DD298}"/>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4F89846-7659-4663-B19E-C186D74F172E}"/>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F48E136-88F6-49DF-B1C8-ACA5170508EB}"/>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C734323-BD0A-49FE-80B3-836F0200B9D2}"/>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E106564-BF28-4016-A4BD-9F4BA38F1FC8}"/>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00F3C86-6EC4-4769-B2E9-A5FD9E6B8861}"/>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AD363B88-8D0A-43E0-9885-30B4596FF410}"/>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DC036A7A-0E17-4348-B091-130B6CF04EDF}"/>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607F2B5B-6189-47DE-B47D-2A771E284A26}"/>
                  </a:ext>
                </a:extLst>
              </p:cNvPr>
              <p:cNvGrpSpPr/>
              <p:nvPr/>
            </p:nvGrpSpPr>
            <p:grpSpPr>
              <a:xfrm rot="5400000">
                <a:off x="1373854" y="4693698"/>
                <a:ext cx="1171115" cy="1171102"/>
                <a:chOff x="1373861" y="4693690"/>
                <a:chExt cx="1171115" cy="1341359"/>
              </a:xfrm>
            </p:grpSpPr>
            <p:cxnSp>
              <p:nvCxnSpPr>
                <p:cNvPr id="78" name="Straight Connector 77">
                  <a:extLst>
                    <a:ext uri="{FF2B5EF4-FFF2-40B4-BE49-F238E27FC236}">
                      <a16:creationId xmlns:a16="http://schemas.microsoft.com/office/drawing/2014/main" id="{457B4856-A4E0-4414-B306-968EE4C75E8D}"/>
                    </a:ext>
                  </a:extLst>
                </p:cNvPr>
                <p:cNvCxnSpPr>
                  <a:cxnSpLocks/>
                </p:cNvCxnSpPr>
                <p:nvPr/>
              </p:nvCxnSpPr>
              <p:spPr>
                <a:xfrm flipH="1">
                  <a:off x="137386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0CC82DD-D08E-467F-B359-5F501BD5C10F}"/>
                    </a:ext>
                  </a:extLst>
                </p:cNvPr>
                <p:cNvCxnSpPr>
                  <a:cxnSpLocks/>
                </p:cNvCxnSpPr>
                <p:nvPr/>
              </p:nvCxnSpPr>
              <p:spPr>
                <a:xfrm flipH="1">
                  <a:off x="1491229"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C958A08-B18D-4C69-A374-4886D264F286}"/>
                    </a:ext>
                  </a:extLst>
                </p:cNvPr>
                <p:cNvCxnSpPr>
                  <a:cxnSpLocks/>
                </p:cNvCxnSpPr>
                <p:nvPr/>
              </p:nvCxnSpPr>
              <p:spPr>
                <a:xfrm flipH="1">
                  <a:off x="1608596"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D3146FA-BAF4-4664-97E5-62F63412CD65}"/>
                    </a:ext>
                  </a:extLst>
                </p:cNvPr>
                <p:cNvCxnSpPr>
                  <a:cxnSpLocks/>
                </p:cNvCxnSpPr>
                <p:nvPr/>
              </p:nvCxnSpPr>
              <p:spPr>
                <a:xfrm flipH="1">
                  <a:off x="172340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B972AAD-7EAD-4ED1-A033-F906FDD577D7}"/>
                    </a:ext>
                  </a:extLst>
                </p:cNvPr>
                <p:cNvCxnSpPr>
                  <a:cxnSpLocks/>
                </p:cNvCxnSpPr>
                <p:nvPr/>
              </p:nvCxnSpPr>
              <p:spPr>
                <a:xfrm flipH="1">
                  <a:off x="1840771"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A97A3EC-093E-4099-9192-92D3F66A4155}"/>
                    </a:ext>
                  </a:extLst>
                </p:cNvPr>
                <p:cNvCxnSpPr>
                  <a:cxnSpLocks/>
                </p:cNvCxnSpPr>
                <p:nvPr/>
              </p:nvCxnSpPr>
              <p:spPr>
                <a:xfrm flipH="1">
                  <a:off x="1958138"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16E1B43-3227-4B3A-9A0B-54FF623C7BC3}"/>
                    </a:ext>
                  </a:extLst>
                </p:cNvPr>
                <p:cNvCxnSpPr>
                  <a:cxnSpLocks/>
                </p:cNvCxnSpPr>
                <p:nvPr/>
              </p:nvCxnSpPr>
              <p:spPr>
                <a:xfrm flipH="1">
                  <a:off x="207550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D55737F-3E03-40ED-B2F2-530ACE7319CB}"/>
                    </a:ext>
                  </a:extLst>
                </p:cNvPr>
                <p:cNvCxnSpPr>
                  <a:cxnSpLocks/>
                </p:cNvCxnSpPr>
                <p:nvPr/>
              </p:nvCxnSpPr>
              <p:spPr>
                <a:xfrm flipH="1">
                  <a:off x="2192873"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1EF9183-9B31-4501-A61F-6E8C6DE6930A}"/>
                    </a:ext>
                  </a:extLst>
                </p:cNvPr>
                <p:cNvCxnSpPr>
                  <a:cxnSpLocks/>
                </p:cNvCxnSpPr>
                <p:nvPr/>
              </p:nvCxnSpPr>
              <p:spPr>
                <a:xfrm flipH="1">
                  <a:off x="2310240"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47CA13B-23F6-4A42-8993-982A88C2CDD0}"/>
                    </a:ext>
                  </a:extLst>
                </p:cNvPr>
                <p:cNvCxnSpPr>
                  <a:cxnSpLocks/>
                </p:cNvCxnSpPr>
                <p:nvPr/>
              </p:nvCxnSpPr>
              <p:spPr>
                <a:xfrm flipH="1">
                  <a:off x="2427607"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4FE12CAA-E7F7-4FF8-90D7-3A07D002A6BE}"/>
                    </a:ext>
                  </a:extLst>
                </p:cNvPr>
                <p:cNvCxnSpPr>
                  <a:cxnSpLocks/>
                </p:cNvCxnSpPr>
                <p:nvPr/>
              </p:nvCxnSpPr>
              <p:spPr>
                <a:xfrm flipH="1">
                  <a:off x="2544975" y="4693690"/>
                  <a:ext cx="1" cy="134135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00" name="Straight Arrow Connector 99">
              <a:extLst>
                <a:ext uri="{FF2B5EF4-FFF2-40B4-BE49-F238E27FC236}">
                  <a16:creationId xmlns:a16="http://schemas.microsoft.com/office/drawing/2014/main" id="{D0A17A4B-DB39-4BA4-96B9-57E0FECE369B}"/>
                </a:ext>
              </a:extLst>
            </p:cNvPr>
            <p:cNvCxnSpPr>
              <a:cxnSpLocks/>
            </p:cNvCxnSpPr>
            <p:nvPr/>
          </p:nvCxnSpPr>
          <p:spPr>
            <a:xfrm>
              <a:off x="6059174" y="4249744"/>
              <a:ext cx="1543050" cy="8794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a:extLst>
                <a:ext uri="{FF2B5EF4-FFF2-40B4-BE49-F238E27FC236}">
                  <a16:creationId xmlns:a16="http://schemas.microsoft.com/office/drawing/2014/main" id="{8637C53C-01C2-4DE2-8F6F-54DF052852D6}"/>
                </a:ext>
              </a:extLst>
            </p:cNvPr>
            <p:cNvSpPr/>
            <p:nvPr/>
          </p:nvSpPr>
          <p:spPr>
            <a:xfrm>
              <a:off x="6109644" y="4379068"/>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2" name="Oval 101">
              <a:extLst>
                <a:ext uri="{FF2B5EF4-FFF2-40B4-BE49-F238E27FC236}">
                  <a16:creationId xmlns:a16="http://schemas.microsoft.com/office/drawing/2014/main" id="{400508BD-EA6E-42FF-A67D-CA6CE59FCDCC}"/>
                </a:ext>
              </a:extLst>
            </p:cNvPr>
            <p:cNvSpPr/>
            <p:nvPr/>
          </p:nvSpPr>
          <p:spPr>
            <a:xfrm>
              <a:off x="6279197" y="4454235"/>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3" name="Oval 102">
              <a:extLst>
                <a:ext uri="{FF2B5EF4-FFF2-40B4-BE49-F238E27FC236}">
                  <a16:creationId xmlns:a16="http://schemas.microsoft.com/office/drawing/2014/main" id="{7FF9FB36-A055-4B92-B2E2-CE581270CA11}"/>
                </a:ext>
              </a:extLst>
            </p:cNvPr>
            <p:cNvSpPr/>
            <p:nvPr/>
          </p:nvSpPr>
          <p:spPr>
            <a:xfrm>
              <a:off x="6442036" y="4356173"/>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4" name="Oval 103">
              <a:extLst>
                <a:ext uri="{FF2B5EF4-FFF2-40B4-BE49-F238E27FC236}">
                  <a16:creationId xmlns:a16="http://schemas.microsoft.com/office/drawing/2014/main" id="{34B4F375-E3E7-415F-8E65-30B9918BEB19}"/>
                </a:ext>
              </a:extLst>
            </p:cNvPr>
            <p:cNvSpPr/>
            <p:nvPr/>
          </p:nvSpPr>
          <p:spPr>
            <a:xfrm>
              <a:off x="6614401" y="4693067"/>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5" name="Oval 104">
              <a:extLst>
                <a:ext uri="{FF2B5EF4-FFF2-40B4-BE49-F238E27FC236}">
                  <a16:creationId xmlns:a16="http://schemas.microsoft.com/office/drawing/2014/main" id="{C37825D1-3F64-4468-9785-CECAA130FC6F}"/>
                </a:ext>
              </a:extLst>
            </p:cNvPr>
            <p:cNvSpPr/>
            <p:nvPr/>
          </p:nvSpPr>
          <p:spPr>
            <a:xfrm>
              <a:off x="6783954" y="4513171"/>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6" name="Oval 105">
              <a:extLst>
                <a:ext uri="{FF2B5EF4-FFF2-40B4-BE49-F238E27FC236}">
                  <a16:creationId xmlns:a16="http://schemas.microsoft.com/office/drawing/2014/main" id="{CAD24C3C-0927-4AFB-B2C2-6BA004E2E3B7}"/>
                </a:ext>
              </a:extLst>
            </p:cNvPr>
            <p:cNvSpPr/>
            <p:nvPr/>
          </p:nvSpPr>
          <p:spPr>
            <a:xfrm>
              <a:off x="6946793" y="4602803"/>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7" name="Oval 106">
              <a:extLst>
                <a:ext uri="{FF2B5EF4-FFF2-40B4-BE49-F238E27FC236}">
                  <a16:creationId xmlns:a16="http://schemas.microsoft.com/office/drawing/2014/main" id="{6784471F-04F4-4E21-AEC5-050452A89A63}"/>
                </a:ext>
              </a:extLst>
            </p:cNvPr>
            <p:cNvSpPr/>
            <p:nvPr/>
          </p:nvSpPr>
          <p:spPr>
            <a:xfrm>
              <a:off x="7120544" y="4760900"/>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8" name="Oval 107">
              <a:extLst>
                <a:ext uri="{FF2B5EF4-FFF2-40B4-BE49-F238E27FC236}">
                  <a16:creationId xmlns:a16="http://schemas.microsoft.com/office/drawing/2014/main" id="{07F63B2B-B8F7-4EEF-A714-04493514D079}"/>
                </a:ext>
              </a:extLst>
            </p:cNvPr>
            <p:cNvSpPr/>
            <p:nvPr/>
          </p:nvSpPr>
          <p:spPr>
            <a:xfrm>
              <a:off x="7290097" y="5048607"/>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9" name="Oval 108">
              <a:extLst>
                <a:ext uri="{FF2B5EF4-FFF2-40B4-BE49-F238E27FC236}">
                  <a16:creationId xmlns:a16="http://schemas.microsoft.com/office/drawing/2014/main" id="{1D1C75C6-F765-485F-80C3-0121DB0B9ACE}"/>
                </a:ext>
              </a:extLst>
            </p:cNvPr>
            <p:cNvSpPr/>
            <p:nvPr/>
          </p:nvSpPr>
          <p:spPr>
            <a:xfrm>
              <a:off x="7452936" y="5164134"/>
              <a:ext cx="69832" cy="69832"/>
            </a:xfrm>
            <a:prstGeom prst="ellipse">
              <a:avLst/>
            </a:prstGeom>
            <a:solidFill>
              <a:srgbClr val="00A0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10" name="Rounded Rectangle 143">
              <a:extLst>
                <a:ext uri="{FF2B5EF4-FFF2-40B4-BE49-F238E27FC236}">
                  <a16:creationId xmlns:a16="http://schemas.microsoft.com/office/drawing/2014/main" id="{DC0D6378-9AB7-4607-9433-37DA49E2A49F}"/>
                </a:ext>
              </a:extLst>
            </p:cNvPr>
            <p:cNvSpPr/>
            <p:nvPr/>
          </p:nvSpPr>
          <p:spPr>
            <a:xfrm>
              <a:off x="1875411" y="5599961"/>
              <a:ext cx="168998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Positive Correlation</a:t>
              </a:r>
            </a:p>
          </p:txBody>
        </p:sp>
        <p:sp>
          <p:nvSpPr>
            <p:cNvPr id="111" name="Rounded Rectangle 143">
              <a:extLst>
                <a:ext uri="{FF2B5EF4-FFF2-40B4-BE49-F238E27FC236}">
                  <a16:creationId xmlns:a16="http://schemas.microsoft.com/office/drawing/2014/main" id="{97733191-7100-4D74-B7A9-3EA1E5052C85}"/>
                </a:ext>
              </a:extLst>
            </p:cNvPr>
            <p:cNvSpPr/>
            <p:nvPr/>
          </p:nvSpPr>
          <p:spPr>
            <a:xfrm>
              <a:off x="3961188" y="5599961"/>
              <a:ext cx="168998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No Correlation</a:t>
              </a:r>
            </a:p>
          </p:txBody>
        </p:sp>
        <p:sp>
          <p:nvSpPr>
            <p:cNvPr id="112" name="Rounded Rectangle 143">
              <a:extLst>
                <a:ext uri="{FF2B5EF4-FFF2-40B4-BE49-F238E27FC236}">
                  <a16:creationId xmlns:a16="http://schemas.microsoft.com/office/drawing/2014/main" id="{59753FFA-AF4A-44A1-A630-2B5D42CBA63C}"/>
                </a:ext>
              </a:extLst>
            </p:cNvPr>
            <p:cNvSpPr/>
            <p:nvPr/>
          </p:nvSpPr>
          <p:spPr>
            <a:xfrm>
              <a:off x="5975709" y="5599961"/>
              <a:ext cx="168998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Negative Correlation</a:t>
              </a:r>
            </a:p>
          </p:txBody>
        </p:sp>
        <p:sp>
          <p:nvSpPr>
            <p:cNvPr id="113" name="Text Box 307">
              <a:extLst>
                <a:ext uri="{FF2B5EF4-FFF2-40B4-BE49-F238E27FC236}">
                  <a16:creationId xmlns:a16="http://schemas.microsoft.com/office/drawing/2014/main" id="{64554764-7813-4D38-856F-5302BAAC76A8}"/>
                </a:ext>
              </a:extLst>
            </p:cNvPr>
            <p:cNvSpPr txBox="1">
              <a:spLocks noChangeArrowheads="1"/>
            </p:cNvSpPr>
            <p:nvPr/>
          </p:nvSpPr>
          <p:spPr bwMode="auto">
            <a:xfrm>
              <a:off x="1875410" y="5873216"/>
              <a:ext cx="1689961"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1" u="none" strike="noStrike" kern="0" cap="none" spc="0" normalizeH="0" baseline="0" noProof="0" dirty="0">
                  <a:ln>
                    <a:noFill/>
                  </a:ln>
                  <a:solidFill>
                    <a:srgbClr val="000000"/>
                  </a:solidFill>
                  <a:effectLst/>
                  <a:uLnTx/>
                  <a:uFillTx/>
                  <a:latin typeface="Calibri"/>
                  <a:cs typeface="Calibri"/>
                </a:rPr>
                <a:t>r</a:t>
              </a:r>
              <a:r>
                <a:rPr kumimoji="0" lang="en-US" sz="1300" b="1" i="0" u="none" strike="noStrike" kern="0" cap="none" spc="0" normalizeH="0" baseline="0" noProof="0" dirty="0">
                  <a:ln>
                    <a:noFill/>
                  </a:ln>
                  <a:solidFill>
                    <a:srgbClr val="000000"/>
                  </a:solidFill>
                  <a:effectLst/>
                  <a:uLnTx/>
                  <a:uFillTx/>
                  <a:latin typeface="Calibri"/>
                  <a:cs typeface="Calibri"/>
                </a:rPr>
                <a:t> = 0.3</a:t>
              </a:r>
            </a:p>
          </p:txBody>
        </p:sp>
        <p:sp>
          <p:nvSpPr>
            <p:cNvPr id="114" name="Text Box 307">
              <a:extLst>
                <a:ext uri="{FF2B5EF4-FFF2-40B4-BE49-F238E27FC236}">
                  <a16:creationId xmlns:a16="http://schemas.microsoft.com/office/drawing/2014/main" id="{0B65988D-960A-4C60-9D8E-B1EA4F428AA4}"/>
                </a:ext>
              </a:extLst>
            </p:cNvPr>
            <p:cNvSpPr txBox="1">
              <a:spLocks noChangeArrowheads="1"/>
            </p:cNvSpPr>
            <p:nvPr/>
          </p:nvSpPr>
          <p:spPr bwMode="auto">
            <a:xfrm>
              <a:off x="3961212" y="5873216"/>
              <a:ext cx="1689961"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300" b="1" i="1" u="none" strike="noStrike" kern="0" cap="none" spc="0" normalizeH="0" baseline="0" noProof="0" dirty="0">
                  <a:ln>
                    <a:noFill/>
                  </a:ln>
                  <a:solidFill>
                    <a:srgbClr val="000000"/>
                  </a:solidFill>
                  <a:effectLst/>
                  <a:uLnTx/>
                  <a:uFillTx/>
                  <a:latin typeface="Calibri"/>
                  <a:cs typeface="Calibri"/>
                </a:rPr>
                <a:t>r</a:t>
              </a:r>
              <a:r>
                <a:rPr kumimoji="0" lang="en-US" sz="1300" b="1" i="0" u="none" strike="noStrike" kern="0" cap="none" spc="0" normalizeH="0" baseline="0" noProof="0" dirty="0">
                  <a:ln>
                    <a:noFill/>
                  </a:ln>
                  <a:solidFill>
                    <a:srgbClr val="000000"/>
                  </a:solidFill>
                  <a:effectLst/>
                  <a:uLnTx/>
                  <a:uFillTx/>
                  <a:latin typeface="Calibri"/>
                  <a:cs typeface="Calibri"/>
                </a:rPr>
                <a:t> = 0</a:t>
              </a:r>
            </a:p>
          </p:txBody>
        </p:sp>
        <p:sp>
          <p:nvSpPr>
            <p:cNvPr id="115" name="Text Box 307">
              <a:extLst>
                <a:ext uri="{FF2B5EF4-FFF2-40B4-BE49-F238E27FC236}">
                  <a16:creationId xmlns:a16="http://schemas.microsoft.com/office/drawing/2014/main" id="{FF232D85-152B-4E02-9FAD-7FD67F86DF2E}"/>
                </a:ext>
              </a:extLst>
            </p:cNvPr>
            <p:cNvSpPr txBox="1">
              <a:spLocks noChangeArrowheads="1"/>
            </p:cNvSpPr>
            <p:nvPr/>
          </p:nvSpPr>
          <p:spPr bwMode="auto">
            <a:xfrm>
              <a:off x="5975733" y="5873216"/>
              <a:ext cx="168996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algn="ctr" defTabSz="914400" eaLnBrk="1" hangingPunct="1">
                <a:spcBef>
                  <a:spcPct val="50000"/>
                </a:spcBef>
                <a:defRPr/>
              </a:pPr>
              <a:r>
                <a:rPr kumimoji="0" lang="en-US" sz="1300" b="1" i="1" u="none" strike="noStrike" kern="0" cap="none" spc="0" normalizeH="0" baseline="0" noProof="0" dirty="0">
                  <a:ln>
                    <a:noFill/>
                  </a:ln>
                  <a:solidFill>
                    <a:srgbClr val="000000"/>
                  </a:solidFill>
                  <a:effectLst/>
                  <a:uLnTx/>
                  <a:uFillTx/>
                  <a:latin typeface="Calibri"/>
                  <a:cs typeface="Calibri"/>
                </a:rPr>
                <a:t>r</a:t>
              </a:r>
              <a:r>
                <a:rPr kumimoji="0" lang="en-US" sz="1300" b="1" i="0" u="none" strike="noStrike" kern="0" cap="none" spc="0" normalizeH="0" baseline="0" noProof="0" dirty="0">
                  <a:ln>
                    <a:noFill/>
                  </a:ln>
                  <a:solidFill>
                    <a:srgbClr val="000000"/>
                  </a:solidFill>
                  <a:effectLst/>
                  <a:uLnTx/>
                  <a:uFillTx/>
                  <a:latin typeface="Calibri"/>
                  <a:cs typeface="Calibri"/>
                </a:rPr>
                <a:t> = </a:t>
              </a:r>
              <a:r>
                <a:rPr lang="en-US" sz="1400" dirty="0"/>
                <a:t>−</a:t>
              </a:r>
              <a:r>
                <a:rPr kumimoji="0" lang="en-US" sz="1300" b="1" i="0" u="none" strike="noStrike" kern="0" cap="none" spc="0" normalizeH="0" baseline="0" noProof="0" dirty="0">
                  <a:ln>
                    <a:noFill/>
                  </a:ln>
                  <a:solidFill>
                    <a:srgbClr val="000000"/>
                  </a:solidFill>
                  <a:effectLst/>
                  <a:uLnTx/>
                  <a:uFillTx/>
                  <a:latin typeface="Calibri"/>
                  <a:cs typeface="Calibri"/>
                </a:rPr>
                <a:t>0.5</a:t>
              </a:r>
            </a:p>
          </p:txBody>
        </p:sp>
      </p:grpSp>
    </p:spTree>
    <p:extLst>
      <p:ext uri="{BB962C8B-B14F-4D97-AF65-F5344CB8AC3E}">
        <p14:creationId xmlns:p14="http://schemas.microsoft.com/office/powerpoint/2010/main" val="2277001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37</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Calculation of Pearson's Correlation Coefficient</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341925" y="1171574"/>
            <a:ext cx="4230076"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4650582" y="1243242"/>
            <a:ext cx="4371974" cy="1592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Pearson's correlation coefficient—</a:t>
            </a:r>
            <a:r>
              <a:rPr lang="en-US" sz="1300" kern="0" dirty="0">
                <a:solidFill>
                  <a:srgbClr val="000000"/>
                </a:solidFill>
                <a:latin typeface="Calibri"/>
                <a:cs typeface="Calibri"/>
              </a:rPr>
              <a:t>Measures the correlation between two series in a dataset.</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r</a:t>
            </a:r>
            <a:r>
              <a:rPr lang="en-US" sz="1300" kern="0" dirty="0">
                <a:solidFill>
                  <a:srgbClr val="000000"/>
                </a:solidFill>
                <a:latin typeface="Calibri"/>
                <a:cs typeface="Calibri"/>
              </a:rPr>
              <a:t> represents Pearson's correlation coefficient.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number of pairs.</a:t>
            </a:r>
          </a:p>
          <a:p>
            <a:pPr marL="285750" lvl="0" indent="-285750" defTabSz="914400" eaLnBrk="1" hangingPunct="1">
              <a:buFont typeface="Arial" panose="020B0604020202020204" pitchFamily="34" charset="0"/>
              <a:buChar char="•"/>
              <a:defRPr/>
            </a:pPr>
            <a:r>
              <a:rPr lang="en-US" sz="1300" kern="0" dirty="0">
                <a:solidFill>
                  <a:srgbClr val="000000"/>
                </a:solidFill>
                <a:latin typeface="Calibri"/>
                <a:cs typeface="Calibri"/>
              </a:rPr>
              <a:t>Σ is the summation operator.</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and </a:t>
            </a:r>
            <a:r>
              <a:rPr lang="en-US" sz="1300" i="1" kern="0" dirty="0">
                <a:solidFill>
                  <a:srgbClr val="000000"/>
                </a:solidFill>
                <a:latin typeface="Calibri"/>
                <a:cs typeface="Calibri"/>
              </a:rPr>
              <a:t>y</a:t>
            </a:r>
            <a:r>
              <a:rPr lang="en-US" sz="1300" kern="0" dirty="0">
                <a:solidFill>
                  <a:srgbClr val="000000"/>
                </a:solidFill>
                <a:latin typeface="Calibri"/>
                <a:cs typeface="Calibri"/>
              </a:rPr>
              <a:t> are the possibly dependent values.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65F75B-CB1C-4A50-922C-3F36F13DBA57}"/>
                  </a:ext>
                </a:extLst>
              </p:cNvPr>
              <p:cNvSpPr txBox="1"/>
              <p:nvPr/>
            </p:nvSpPr>
            <p:spPr>
              <a:xfrm>
                <a:off x="420506" y="1300063"/>
                <a:ext cx="4020588" cy="6538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𝑟</m:t>
                      </m:r>
                      <m:r>
                        <a:rPr lang="en-US" b="0"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𝑛</m:t>
                          </m:r>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nary>
                                <m:naryPr>
                                  <m:chr m:val="∑"/>
                                  <m:subHide m:val="on"/>
                                  <m:supHide m:val="on"/>
                                  <m:ctrlPr>
                                    <a:rPr lang="en-US" i="1" smtClean="0">
                                      <a:solidFill>
                                        <a:schemeClr val="bg1"/>
                                      </a:solidFill>
                                      <a:latin typeface="Cambria Math" panose="02040503050406030204" pitchFamily="18" charset="0"/>
                                      <a:ea typeface="Cambria Math" panose="02040503050406030204" pitchFamily="18" charset="0"/>
                                    </a:rPr>
                                  </m:ctrlPr>
                                </m:naryPr>
                                <m:sub/>
                                <m:sup/>
                                <m:e>
                                  <m:r>
                                    <a:rPr lang="en-US" b="0" i="1" smtClean="0">
                                      <a:solidFill>
                                        <a:schemeClr val="bg1"/>
                                      </a:solidFill>
                                      <a:latin typeface="Cambria Math" panose="02040503050406030204" pitchFamily="18" charset="0"/>
                                      <a:ea typeface="Cambria Math" panose="02040503050406030204" pitchFamily="18" charset="0"/>
                                    </a:rPr>
                                    <m:t>𝑥𝑦</m:t>
                                  </m:r>
                                </m:e>
                              </m:nary>
                              <m:r>
                                <a:rPr lang="en-US" i="1">
                                  <a:solidFill>
                                    <a:schemeClr val="bg1"/>
                                  </a:solidFill>
                                  <a:latin typeface="Cambria Math" panose="02040503050406030204" pitchFamily="18" charset="0"/>
                                  <a:ea typeface="Cambria Math" panose="02040503050406030204" pitchFamily="18" charset="0"/>
                                </a:rPr>
                                <m:t> −</m:t>
                              </m:r>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r>
                                    <a:rPr lang="en-US" i="1">
                                      <a:solidFill>
                                        <a:schemeClr val="bg1"/>
                                      </a:solidFill>
                                      <a:latin typeface="Cambria Math" panose="02040503050406030204" pitchFamily="18" charset="0"/>
                                      <a:ea typeface="Cambria Math" panose="02040503050406030204" pitchFamily="18" charset="0"/>
                                    </a:rPr>
                                    <m:t>𝑥</m:t>
                                  </m:r>
                                </m:e>
                              </m:nary>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r>
                                    <a:rPr lang="en-US" b="0" i="1" smtClean="0">
                                      <a:solidFill>
                                        <a:schemeClr val="bg1"/>
                                      </a:solidFill>
                                      <a:latin typeface="Cambria Math" panose="02040503050406030204" pitchFamily="18" charset="0"/>
                                      <a:ea typeface="Cambria Math" panose="02040503050406030204" pitchFamily="18" charset="0"/>
                                    </a:rPr>
                                    <m:t>𝑦</m:t>
                                  </m:r>
                                </m:e>
                              </m:nary>
                            </m:e>
                          </m:d>
                        </m:num>
                        <m:den>
                          <m:rad>
                            <m:radPr>
                              <m:degHide m:val="on"/>
                              <m:ctrlPr>
                                <a:rPr lang="en-US" b="0" i="1" smtClean="0">
                                  <a:solidFill>
                                    <a:schemeClr val="bg1"/>
                                  </a:solidFill>
                                  <a:latin typeface="Cambria Math" panose="02040503050406030204" pitchFamily="18" charset="0"/>
                                  <a:ea typeface="Cambria Math" panose="02040503050406030204" pitchFamily="18" charset="0"/>
                                </a:rPr>
                              </m:ctrlPr>
                            </m:radPr>
                            <m:deg/>
                            <m:e>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𝑛</m:t>
                                  </m:r>
                                  <m:nary>
                                    <m:naryPr>
                                      <m:chr m:val="∑"/>
                                      <m:subHide m:val="on"/>
                                      <m:supHide m:val="on"/>
                                      <m:ctrlPr>
                                        <a:rPr lang="en-US" b="0" i="1" smtClean="0">
                                          <a:solidFill>
                                            <a:schemeClr val="bg1"/>
                                          </a:solidFill>
                                          <a:latin typeface="Cambria Math" panose="02040503050406030204" pitchFamily="18" charset="0"/>
                                          <a:ea typeface="Cambria Math" panose="02040503050406030204" pitchFamily="18" charset="0"/>
                                        </a:rPr>
                                      </m:ctrlPr>
                                    </m:naryPr>
                                    <m:sub/>
                                    <m:sup/>
                                    <m:e>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𝑥</m:t>
                                          </m:r>
                                        </m:e>
                                        <m:sup>
                                          <m:r>
                                            <a:rPr lang="en-US" b="0" i="1" smtClean="0">
                                              <a:solidFill>
                                                <a:schemeClr val="bg1"/>
                                              </a:solidFill>
                                              <a:latin typeface="Cambria Math" panose="02040503050406030204" pitchFamily="18" charset="0"/>
                                              <a:ea typeface="Cambria Math" panose="02040503050406030204" pitchFamily="18" charset="0"/>
                                            </a:rPr>
                                            <m:t>2</m:t>
                                          </m:r>
                                        </m:sup>
                                      </m:sSup>
                                      <m:r>
                                        <a:rPr lang="en-US" b="0" i="1"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m:t>
                                          </m:r>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r>
                                                <a:rPr lang="en-US" i="1">
                                                  <a:solidFill>
                                                    <a:schemeClr val="bg1"/>
                                                  </a:solidFill>
                                                  <a:latin typeface="Cambria Math" panose="02040503050406030204" pitchFamily="18" charset="0"/>
                                                  <a:ea typeface="Cambria Math" panose="02040503050406030204" pitchFamily="18" charset="0"/>
                                                </a:rPr>
                                                <m:t>𝑥</m:t>
                                              </m:r>
                                            </m:e>
                                          </m:nary>
                                          <m:r>
                                            <a:rPr lang="en-US" i="1">
                                              <a:solidFill>
                                                <a:schemeClr val="bg1"/>
                                              </a:solidFill>
                                              <a:latin typeface="Cambria Math" panose="02040503050406030204" pitchFamily="18" charset="0"/>
                                              <a:ea typeface="Cambria Math" panose="02040503050406030204" pitchFamily="18" charset="0"/>
                                            </a:rPr>
                                            <m:t>)</m:t>
                                          </m:r>
                                        </m:e>
                                        <m:sup>
                                          <m:r>
                                            <a:rPr lang="en-US" b="0" i="1" smtClean="0">
                                              <a:solidFill>
                                                <a:schemeClr val="bg1"/>
                                              </a:solidFill>
                                              <a:latin typeface="Cambria Math" panose="02040503050406030204" pitchFamily="18" charset="0"/>
                                              <a:ea typeface="Cambria Math" panose="02040503050406030204" pitchFamily="18" charset="0"/>
                                            </a:rPr>
                                            <m:t>2</m:t>
                                          </m:r>
                                        </m:sup>
                                      </m:sSup>
                                    </m:e>
                                  </m:nary>
                                </m:e>
                              </m:d>
                              <m:d>
                                <m:dPr>
                                  <m:begChr m:val="["/>
                                  <m:endChr m:val="]"/>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𝑛</m:t>
                                  </m:r>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sSup>
                                        <m:sSupPr>
                                          <m:ctrlPr>
                                            <a:rPr lang="en-US" i="1">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𝑦</m:t>
                                          </m:r>
                                        </m:e>
                                        <m:sup>
                                          <m:r>
                                            <a:rPr lang="en-US" i="1">
                                              <a:solidFill>
                                                <a:schemeClr val="bg1"/>
                                              </a:solidFill>
                                              <a:latin typeface="Cambria Math" panose="02040503050406030204" pitchFamily="18" charset="0"/>
                                              <a:ea typeface="Cambria Math" panose="02040503050406030204" pitchFamily="18" charset="0"/>
                                            </a:rPr>
                                            <m:t>2</m:t>
                                          </m:r>
                                        </m:sup>
                                      </m:sSup>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m:t>
                                          </m:r>
                                          <m:nary>
                                            <m:naryPr>
                                              <m:chr m:val="∑"/>
                                              <m:subHide m:val="on"/>
                                              <m:supHide m:val="on"/>
                                              <m:ctrlPr>
                                                <a:rPr lang="en-US" i="1">
                                                  <a:solidFill>
                                                    <a:schemeClr val="bg1"/>
                                                  </a:solidFill>
                                                  <a:latin typeface="Cambria Math" panose="02040503050406030204" pitchFamily="18" charset="0"/>
                                                  <a:ea typeface="Cambria Math" panose="02040503050406030204" pitchFamily="18" charset="0"/>
                                                </a:rPr>
                                              </m:ctrlPr>
                                            </m:naryPr>
                                            <m:sub/>
                                            <m:sup/>
                                            <m:e>
                                              <m:r>
                                                <a:rPr lang="en-US" b="0" i="1" smtClean="0">
                                                  <a:solidFill>
                                                    <a:schemeClr val="bg1"/>
                                                  </a:solidFill>
                                                  <a:latin typeface="Cambria Math" panose="02040503050406030204" pitchFamily="18" charset="0"/>
                                                  <a:ea typeface="Cambria Math" panose="02040503050406030204" pitchFamily="18" charset="0"/>
                                                </a:rPr>
                                                <m:t>𝑦</m:t>
                                              </m:r>
                                            </m:e>
                                          </m:nary>
                                          <m:r>
                                            <a:rPr lang="en-US" i="1">
                                              <a:solidFill>
                                                <a:schemeClr val="bg1"/>
                                              </a:solidFill>
                                              <a:latin typeface="Cambria Math" panose="02040503050406030204" pitchFamily="18" charset="0"/>
                                              <a:ea typeface="Cambria Math" panose="02040503050406030204" pitchFamily="18" charset="0"/>
                                            </a:rPr>
                                            <m:t>)</m:t>
                                          </m:r>
                                        </m:e>
                                        <m:sup>
                                          <m:r>
                                            <a:rPr lang="en-US" i="1">
                                              <a:solidFill>
                                                <a:schemeClr val="bg1"/>
                                              </a:solidFill>
                                              <a:latin typeface="Cambria Math" panose="02040503050406030204" pitchFamily="18" charset="0"/>
                                              <a:ea typeface="Cambria Math" panose="02040503050406030204" pitchFamily="18" charset="0"/>
                                            </a:rPr>
                                            <m:t>2</m:t>
                                          </m:r>
                                        </m:sup>
                                      </m:sSup>
                                    </m:e>
                                  </m:nary>
                                </m:e>
                              </m:d>
                            </m:e>
                          </m:rad>
                        </m:den>
                      </m:f>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0165F75B-CB1C-4A50-922C-3F36F13DBA57}"/>
                  </a:ext>
                </a:extLst>
              </p:cNvPr>
              <p:cNvSpPr txBox="1">
                <a:spLocks noRot="1" noChangeAspect="1" noMove="1" noResize="1" noEditPoints="1" noAdjustHandles="1" noChangeArrowheads="1" noChangeShapeType="1" noTextEdit="1"/>
              </p:cNvSpPr>
              <p:nvPr/>
            </p:nvSpPr>
            <p:spPr>
              <a:xfrm>
                <a:off x="420506" y="1300063"/>
                <a:ext cx="4020588" cy="6538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403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6E333D-68BB-4F81-8115-0D217C594A76}"/>
              </a:ext>
            </a:extLst>
          </p:cNvPr>
          <p:cNvSpPr>
            <a:spLocks noGrp="1"/>
          </p:cNvSpPr>
          <p:nvPr>
            <p:ph type="sldNum" sz="quarter" idx="12"/>
          </p:nvPr>
        </p:nvSpPr>
        <p:spPr/>
        <p:txBody>
          <a:bodyPr/>
          <a:lstStyle/>
          <a:p>
            <a:fld id="{A8160BDD-7155-D744-B749-9730458604AD}" type="slidenum">
              <a:rPr lang="en-US" smtClean="0"/>
              <a:t>38</a:t>
            </a:fld>
            <a:endParaRPr lang="en-US" dirty="0"/>
          </a:p>
        </p:txBody>
      </p:sp>
      <p:sp>
        <p:nvSpPr>
          <p:cNvPr id="5" name="Content Placeholder 4">
            <a:extLst>
              <a:ext uri="{FF2B5EF4-FFF2-40B4-BE49-F238E27FC236}">
                <a16:creationId xmlns:a16="http://schemas.microsoft.com/office/drawing/2014/main" id="{6B9F41CF-D181-417D-98B7-44AFF04591EA}"/>
              </a:ext>
            </a:extLst>
          </p:cNvPr>
          <p:cNvSpPr>
            <a:spLocks noGrp="1"/>
          </p:cNvSpPr>
          <p:nvPr>
            <p:ph idx="1"/>
          </p:nvPr>
        </p:nvSpPr>
        <p:spPr/>
        <p:txBody>
          <a:bodyPr/>
          <a:lstStyle/>
          <a:p>
            <a:r>
              <a:rPr lang="en-US" dirty="0"/>
              <a:t>In machine learning, noise:</a:t>
            </a:r>
          </a:p>
          <a:p>
            <a:pPr lvl="1"/>
            <a:r>
              <a:rPr lang="en-US" dirty="0"/>
              <a:t>Takes on a number of forms that cause algorithms to misidentify patterns and get bogged down in unnecessary processing.</a:t>
            </a:r>
          </a:p>
          <a:p>
            <a:pPr lvl="1"/>
            <a:r>
              <a:rPr lang="en-US" dirty="0"/>
              <a:t>Results in an ineffective model.</a:t>
            </a:r>
          </a:p>
          <a:p>
            <a:r>
              <a:rPr lang="en-US" dirty="0"/>
              <a:t>When looking for noise in tables of training data, look in:</a:t>
            </a:r>
          </a:p>
          <a:p>
            <a:pPr lvl="1"/>
            <a:r>
              <a:rPr lang="en-US" dirty="0"/>
              <a:t>Specific data items</a:t>
            </a:r>
          </a:p>
          <a:p>
            <a:pPr lvl="2"/>
            <a:r>
              <a:rPr lang="en-US" dirty="0"/>
              <a:t>Missing, or contains an outlier</a:t>
            </a:r>
          </a:p>
          <a:p>
            <a:pPr lvl="2"/>
            <a:r>
              <a:rPr lang="en-US" dirty="0"/>
              <a:t>To fix: Correct anomalous data items or drop the record that contains them </a:t>
            </a:r>
          </a:p>
          <a:p>
            <a:pPr lvl="1"/>
            <a:r>
              <a:rPr lang="en-US" dirty="0"/>
              <a:t>Columns</a:t>
            </a:r>
          </a:p>
          <a:p>
            <a:pPr lvl="2"/>
            <a:r>
              <a:rPr lang="en-US" dirty="0"/>
              <a:t>May have little or no correlation to the target, or may be redundant since they are dependent on other columns that are already included in the model</a:t>
            </a:r>
          </a:p>
          <a:p>
            <a:pPr lvl="2"/>
            <a:r>
              <a:rPr lang="en-US" dirty="0"/>
              <a:t>To fix: Drop unnecessary columns from the training dataset</a:t>
            </a:r>
          </a:p>
          <a:p>
            <a:pPr lvl="1"/>
            <a:r>
              <a:rPr lang="en-US" dirty="0"/>
              <a:t>Rows</a:t>
            </a:r>
          </a:p>
          <a:p>
            <a:pPr lvl="2"/>
            <a:r>
              <a:rPr lang="en-US" dirty="0"/>
              <a:t>An unusual combination of data items within a particular row/record may defy the overall pattern established by data in other records, and may mislead the algorithm during training</a:t>
            </a:r>
          </a:p>
          <a:p>
            <a:pPr lvl="2"/>
            <a:r>
              <a:rPr lang="en-US" dirty="0"/>
              <a:t>May be hard to reveal by looking at individual statistical measures, and may be discovered through machine learning methods such as anomaly detection</a:t>
            </a:r>
          </a:p>
          <a:p>
            <a:pPr lvl="2"/>
            <a:r>
              <a:rPr lang="en-US" dirty="0"/>
              <a:t>To fix: Drop row/record from the training dataset</a:t>
            </a:r>
          </a:p>
        </p:txBody>
      </p:sp>
      <p:sp>
        <p:nvSpPr>
          <p:cNvPr id="2" name="Title 1">
            <a:extLst>
              <a:ext uri="{FF2B5EF4-FFF2-40B4-BE49-F238E27FC236}">
                <a16:creationId xmlns:a16="http://schemas.microsoft.com/office/drawing/2014/main" id="{FAFEDA2E-8CA4-4ABA-9C8F-D491E1FE374B}"/>
              </a:ext>
            </a:extLst>
          </p:cNvPr>
          <p:cNvSpPr>
            <a:spLocks noGrp="1"/>
          </p:cNvSpPr>
          <p:nvPr>
            <p:ph type="title"/>
          </p:nvPr>
        </p:nvSpPr>
        <p:spPr/>
        <p:txBody>
          <a:bodyPr/>
          <a:lstStyle/>
          <a:p>
            <a:r>
              <a:rPr lang="en-US" dirty="0"/>
              <a:t>Identify Noise within a Dataset</a:t>
            </a:r>
          </a:p>
        </p:txBody>
      </p:sp>
      <p:pic>
        <p:nvPicPr>
          <p:cNvPr id="4" name="Picture 3" descr="Image result for checklist png">
            <a:extLst>
              <a:ext uri="{FF2B5EF4-FFF2-40B4-BE49-F238E27FC236}">
                <a16:creationId xmlns:a16="http://schemas.microsoft.com/office/drawing/2014/main" id="{E3F3094B-B2FB-44C5-8052-4DF2E1859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560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6E333D-68BB-4F81-8115-0D217C594A76}"/>
              </a:ext>
            </a:extLst>
          </p:cNvPr>
          <p:cNvSpPr>
            <a:spLocks noGrp="1"/>
          </p:cNvSpPr>
          <p:nvPr>
            <p:ph type="sldNum" sz="quarter" idx="12"/>
          </p:nvPr>
        </p:nvSpPr>
        <p:spPr/>
        <p:txBody>
          <a:bodyPr/>
          <a:lstStyle/>
          <a:p>
            <a:fld id="{A8160BDD-7155-D744-B749-9730458604AD}" type="slidenum">
              <a:rPr lang="en-US" smtClean="0"/>
              <a:t>39</a:t>
            </a:fld>
            <a:endParaRPr lang="en-US" dirty="0"/>
          </a:p>
        </p:txBody>
      </p:sp>
      <p:sp>
        <p:nvSpPr>
          <p:cNvPr id="5" name="Content Placeholder 4">
            <a:extLst>
              <a:ext uri="{FF2B5EF4-FFF2-40B4-BE49-F238E27FC236}">
                <a16:creationId xmlns:a16="http://schemas.microsoft.com/office/drawing/2014/main" id="{6B9F41CF-D181-417D-98B7-44AFF04591EA}"/>
              </a:ext>
            </a:extLst>
          </p:cNvPr>
          <p:cNvSpPr>
            <a:spLocks noGrp="1"/>
          </p:cNvSpPr>
          <p:nvPr>
            <p:ph idx="1"/>
          </p:nvPr>
        </p:nvSpPr>
        <p:spPr>
          <a:xfrm>
            <a:off x="341925" y="2660431"/>
            <a:ext cx="8460150" cy="3562569"/>
          </a:xfrm>
        </p:spPr>
        <p:txBody>
          <a:bodyPr/>
          <a:lstStyle/>
          <a:p>
            <a:r>
              <a:rPr lang="en-US" dirty="0"/>
              <a:t>Outliers in a dataset may be the target of some models, such as those detecting fraud or network intrusions.</a:t>
            </a:r>
          </a:p>
          <a:p>
            <a:r>
              <a:rPr lang="en-US" dirty="0"/>
              <a:t>In other cases, outliers may skew and mislead your initial analysis, hamper training, increase training time, and diminish the model's effectiveness.</a:t>
            </a:r>
          </a:p>
          <a:p>
            <a:r>
              <a:rPr lang="en-US" dirty="0"/>
              <a:t>To identify outliers in a training dataset:</a:t>
            </a:r>
          </a:p>
          <a:p>
            <a:pPr lvl="1"/>
            <a:r>
              <a:rPr lang="en-US" dirty="0"/>
              <a:t>Use statistics measures to reveal extreme values.</a:t>
            </a:r>
          </a:p>
          <a:p>
            <a:pPr lvl="1"/>
            <a:r>
              <a:rPr lang="en-US" dirty="0"/>
              <a:t>Use visualization tools to reveal extreme values. </a:t>
            </a:r>
          </a:p>
          <a:p>
            <a:pPr lvl="1"/>
            <a:r>
              <a:rPr lang="en-US" dirty="0"/>
              <a:t>Use machine learning algorithms to reveal outliers.</a:t>
            </a:r>
          </a:p>
          <a:p>
            <a:r>
              <a:rPr lang="en-US" dirty="0"/>
              <a:t>Confirm suspected outliers by removing them from the dataset, retraining the model, and testing its performance to see if their removal improves performance of the model.</a:t>
            </a:r>
          </a:p>
        </p:txBody>
      </p:sp>
      <p:sp>
        <p:nvSpPr>
          <p:cNvPr id="2" name="Title 1">
            <a:extLst>
              <a:ext uri="{FF2B5EF4-FFF2-40B4-BE49-F238E27FC236}">
                <a16:creationId xmlns:a16="http://schemas.microsoft.com/office/drawing/2014/main" id="{FAFEDA2E-8CA4-4ABA-9C8F-D491E1FE374B}"/>
              </a:ext>
            </a:extLst>
          </p:cNvPr>
          <p:cNvSpPr>
            <a:spLocks noGrp="1"/>
          </p:cNvSpPr>
          <p:nvPr>
            <p:ph type="title"/>
          </p:nvPr>
        </p:nvSpPr>
        <p:spPr/>
        <p:txBody>
          <a:bodyPr/>
          <a:lstStyle/>
          <a:p>
            <a:r>
              <a:rPr lang="en-US" dirty="0"/>
              <a:t>Reveal Outliers in a Dataset</a:t>
            </a:r>
          </a:p>
        </p:txBody>
      </p:sp>
      <p:pic>
        <p:nvPicPr>
          <p:cNvPr id="4" name="Picture 3" descr="Image result for checklist png">
            <a:extLst>
              <a:ext uri="{FF2B5EF4-FFF2-40B4-BE49-F238E27FC236}">
                <a16:creationId xmlns:a16="http://schemas.microsoft.com/office/drawing/2014/main" id="{E3F3094B-B2FB-44C5-8052-4DF2E1859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fish&#10;&#10;Description automatically generated">
            <a:extLst>
              <a:ext uri="{FF2B5EF4-FFF2-40B4-BE49-F238E27FC236}">
                <a16:creationId xmlns:a16="http://schemas.microsoft.com/office/drawing/2014/main" id="{1F1201CE-FF0E-4158-A1BA-456DC2CE0897}"/>
              </a:ext>
            </a:extLst>
          </p:cNvPr>
          <p:cNvPicPr>
            <a:picLocks noChangeAspect="1"/>
          </p:cNvPicPr>
          <p:nvPr/>
        </p:nvPicPr>
        <p:blipFill>
          <a:blip r:embed="rId4">
            <a:alphaModFix amt="68000"/>
          </a:blip>
          <a:stretch>
            <a:fillRect/>
          </a:stretch>
        </p:blipFill>
        <p:spPr>
          <a:xfrm>
            <a:off x="7456534" y="1721921"/>
            <a:ext cx="1450258" cy="440728"/>
          </a:xfrm>
          <a:prstGeom prst="rect">
            <a:avLst/>
          </a:prstGeom>
        </p:spPr>
      </p:pic>
      <p:pic>
        <p:nvPicPr>
          <p:cNvPr id="8" name="Picture 7" descr="A close up of a fish&#10;&#10;Description automatically generated">
            <a:extLst>
              <a:ext uri="{FF2B5EF4-FFF2-40B4-BE49-F238E27FC236}">
                <a16:creationId xmlns:a16="http://schemas.microsoft.com/office/drawing/2014/main" id="{F9E31B33-52CF-498B-A837-23E25BBD59CE}"/>
              </a:ext>
            </a:extLst>
          </p:cNvPr>
          <p:cNvPicPr>
            <a:picLocks noChangeAspect="1"/>
          </p:cNvPicPr>
          <p:nvPr/>
        </p:nvPicPr>
        <p:blipFill>
          <a:blip r:embed="rId4">
            <a:alphaModFix amt="68000"/>
          </a:blip>
          <a:stretch>
            <a:fillRect/>
          </a:stretch>
        </p:blipFill>
        <p:spPr>
          <a:xfrm>
            <a:off x="7198062" y="1192767"/>
            <a:ext cx="1131922" cy="343987"/>
          </a:xfrm>
          <a:prstGeom prst="rect">
            <a:avLst/>
          </a:prstGeom>
        </p:spPr>
      </p:pic>
      <p:pic>
        <p:nvPicPr>
          <p:cNvPr id="9" name="Picture 8" descr="A close up of a fish&#10;&#10;Description automatically generated">
            <a:extLst>
              <a:ext uri="{FF2B5EF4-FFF2-40B4-BE49-F238E27FC236}">
                <a16:creationId xmlns:a16="http://schemas.microsoft.com/office/drawing/2014/main" id="{62EE92C1-D452-4C44-A9BE-0B7932B1A0EE}"/>
              </a:ext>
            </a:extLst>
          </p:cNvPr>
          <p:cNvPicPr>
            <a:picLocks noChangeAspect="1"/>
          </p:cNvPicPr>
          <p:nvPr/>
        </p:nvPicPr>
        <p:blipFill>
          <a:blip r:embed="rId4">
            <a:alphaModFix amt="68000"/>
          </a:blip>
          <a:stretch>
            <a:fillRect/>
          </a:stretch>
        </p:blipFill>
        <p:spPr>
          <a:xfrm>
            <a:off x="6407487" y="1542020"/>
            <a:ext cx="1131922" cy="343987"/>
          </a:xfrm>
          <a:prstGeom prst="rect">
            <a:avLst/>
          </a:prstGeom>
        </p:spPr>
      </p:pic>
      <p:pic>
        <p:nvPicPr>
          <p:cNvPr id="10" name="Picture 9" descr="A close up of a fish&#10;&#10;Description automatically generated">
            <a:extLst>
              <a:ext uri="{FF2B5EF4-FFF2-40B4-BE49-F238E27FC236}">
                <a16:creationId xmlns:a16="http://schemas.microsoft.com/office/drawing/2014/main" id="{0B1343B8-D97D-45DC-B084-B2905E2E4295}"/>
              </a:ext>
            </a:extLst>
          </p:cNvPr>
          <p:cNvPicPr>
            <a:picLocks noChangeAspect="1"/>
          </p:cNvPicPr>
          <p:nvPr/>
        </p:nvPicPr>
        <p:blipFill>
          <a:blip r:embed="rId4">
            <a:alphaModFix amt="68000"/>
          </a:blip>
          <a:stretch>
            <a:fillRect/>
          </a:stretch>
        </p:blipFill>
        <p:spPr>
          <a:xfrm>
            <a:off x="5310014" y="1985539"/>
            <a:ext cx="1450258" cy="440728"/>
          </a:xfrm>
          <a:prstGeom prst="rect">
            <a:avLst/>
          </a:prstGeom>
        </p:spPr>
      </p:pic>
      <p:pic>
        <p:nvPicPr>
          <p:cNvPr id="11" name="Picture 10" descr="A close up of a fish&#10;&#10;Description automatically generated">
            <a:extLst>
              <a:ext uri="{FF2B5EF4-FFF2-40B4-BE49-F238E27FC236}">
                <a16:creationId xmlns:a16="http://schemas.microsoft.com/office/drawing/2014/main" id="{C8B2F0FF-F69C-4809-B348-1FC27AEE3852}"/>
              </a:ext>
            </a:extLst>
          </p:cNvPr>
          <p:cNvPicPr>
            <a:picLocks noChangeAspect="1"/>
          </p:cNvPicPr>
          <p:nvPr/>
        </p:nvPicPr>
        <p:blipFill>
          <a:blip r:embed="rId4">
            <a:alphaModFix amt="68000"/>
          </a:blip>
          <a:stretch>
            <a:fillRect/>
          </a:stretch>
        </p:blipFill>
        <p:spPr>
          <a:xfrm>
            <a:off x="5051542" y="1456385"/>
            <a:ext cx="1131922" cy="343987"/>
          </a:xfrm>
          <a:prstGeom prst="rect">
            <a:avLst/>
          </a:prstGeom>
        </p:spPr>
      </p:pic>
      <p:pic>
        <p:nvPicPr>
          <p:cNvPr id="12" name="Picture 11" descr="A close up of a fish&#10;&#10;Description automatically generated">
            <a:extLst>
              <a:ext uri="{FF2B5EF4-FFF2-40B4-BE49-F238E27FC236}">
                <a16:creationId xmlns:a16="http://schemas.microsoft.com/office/drawing/2014/main" id="{D5DF8B0F-6B16-4C13-889A-61A1293BB4DE}"/>
              </a:ext>
            </a:extLst>
          </p:cNvPr>
          <p:cNvPicPr>
            <a:picLocks noChangeAspect="1"/>
          </p:cNvPicPr>
          <p:nvPr/>
        </p:nvPicPr>
        <p:blipFill>
          <a:blip r:embed="rId4">
            <a:alphaModFix amt="68000"/>
          </a:blip>
          <a:stretch>
            <a:fillRect/>
          </a:stretch>
        </p:blipFill>
        <p:spPr>
          <a:xfrm>
            <a:off x="4096012" y="1866339"/>
            <a:ext cx="1131922" cy="343987"/>
          </a:xfrm>
          <a:prstGeom prst="rect">
            <a:avLst/>
          </a:prstGeom>
        </p:spPr>
      </p:pic>
      <p:pic>
        <p:nvPicPr>
          <p:cNvPr id="13" name="Picture 12" descr="A close up of a fish&#10;&#10;Description automatically generated">
            <a:extLst>
              <a:ext uri="{FF2B5EF4-FFF2-40B4-BE49-F238E27FC236}">
                <a16:creationId xmlns:a16="http://schemas.microsoft.com/office/drawing/2014/main" id="{15E29FDD-32DC-4245-9EEA-1E217A24C9D4}"/>
              </a:ext>
            </a:extLst>
          </p:cNvPr>
          <p:cNvPicPr>
            <a:picLocks noChangeAspect="1"/>
          </p:cNvPicPr>
          <p:nvPr/>
        </p:nvPicPr>
        <p:blipFill>
          <a:blip r:embed="rId4">
            <a:alphaModFix amt="68000"/>
          </a:blip>
          <a:stretch>
            <a:fillRect/>
          </a:stretch>
        </p:blipFill>
        <p:spPr>
          <a:xfrm>
            <a:off x="5796728" y="1091746"/>
            <a:ext cx="894035" cy="271694"/>
          </a:xfrm>
          <a:prstGeom prst="rect">
            <a:avLst/>
          </a:prstGeom>
        </p:spPr>
      </p:pic>
      <p:pic>
        <p:nvPicPr>
          <p:cNvPr id="15" name="Picture 14" descr="A close up of a fish&#10;&#10;Description automatically generated">
            <a:extLst>
              <a:ext uri="{FF2B5EF4-FFF2-40B4-BE49-F238E27FC236}">
                <a16:creationId xmlns:a16="http://schemas.microsoft.com/office/drawing/2014/main" id="{D00EB7B6-ADD5-405A-9C68-D902D1887B67}"/>
              </a:ext>
            </a:extLst>
          </p:cNvPr>
          <p:cNvPicPr>
            <a:picLocks noChangeAspect="1"/>
          </p:cNvPicPr>
          <p:nvPr/>
        </p:nvPicPr>
        <p:blipFill>
          <a:blip r:embed="rId4">
            <a:alphaModFix amt="68000"/>
          </a:blip>
          <a:stretch>
            <a:fillRect/>
          </a:stretch>
        </p:blipFill>
        <p:spPr>
          <a:xfrm flipH="1">
            <a:off x="485050" y="1601400"/>
            <a:ext cx="1437767" cy="436932"/>
          </a:xfrm>
          <a:prstGeom prst="rect">
            <a:avLst/>
          </a:prstGeom>
        </p:spPr>
      </p:pic>
      <p:sp>
        <p:nvSpPr>
          <p:cNvPr id="18" name="Oval 17">
            <a:extLst>
              <a:ext uri="{FF2B5EF4-FFF2-40B4-BE49-F238E27FC236}">
                <a16:creationId xmlns:a16="http://schemas.microsoft.com/office/drawing/2014/main" id="{8D373217-4C61-4310-BCC0-5BB2252C0E73}"/>
              </a:ext>
            </a:extLst>
          </p:cNvPr>
          <p:cNvSpPr/>
          <p:nvPr/>
        </p:nvSpPr>
        <p:spPr>
          <a:xfrm>
            <a:off x="1742756" y="1449916"/>
            <a:ext cx="177800" cy="177800"/>
          </a:xfrm>
          <a:prstGeom prst="ellipse">
            <a:avLst/>
          </a:prstGeom>
          <a:gradFill flip="none" rotWithShape="1">
            <a:gsLst>
              <a:gs pos="0">
                <a:schemeClr val="bg1">
                  <a:alpha val="50000"/>
                </a:schemeClr>
              </a:gs>
              <a:gs pos="100000">
                <a:schemeClr val="bg1">
                  <a:lumMod val="85000"/>
                  <a:alpha val="26000"/>
                </a:schemeClr>
              </a:gs>
            </a:gsLst>
            <a:path path="circle">
              <a:fillToRect l="50000" t="50000" r="50000" b="50000"/>
            </a:path>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692706A3-7EB0-44B0-B652-775F6ABF1FE4}"/>
              </a:ext>
            </a:extLst>
          </p:cNvPr>
          <p:cNvSpPr/>
          <p:nvPr/>
        </p:nvSpPr>
        <p:spPr>
          <a:xfrm flipH="1">
            <a:off x="1847685" y="1732343"/>
            <a:ext cx="53652" cy="53652"/>
          </a:xfrm>
          <a:prstGeom prst="ellipse">
            <a:avLst/>
          </a:prstGeom>
          <a:gradFill flip="none" rotWithShape="1">
            <a:gsLst>
              <a:gs pos="0">
                <a:schemeClr val="bg1">
                  <a:alpha val="50000"/>
                </a:schemeClr>
              </a:gs>
              <a:gs pos="100000">
                <a:schemeClr val="bg1">
                  <a:lumMod val="85000"/>
                  <a:alpha val="26000"/>
                </a:schemeClr>
              </a:gs>
            </a:gsLst>
            <a:path path="circle">
              <a:fillToRect l="50000" t="50000" r="50000" b="50000"/>
            </a:path>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2C6DAC62-988A-4459-8983-3CFE82AE9E92}"/>
              </a:ext>
            </a:extLst>
          </p:cNvPr>
          <p:cNvSpPr/>
          <p:nvPr/>
        </p:nvSpPr>
        <p:spPr>
          <a:xfrm>
            <a:off x="1881594" y="1190387"/>
            <a:ext cx="110956" cy="110956"/>
          </a:xfrm>
          <a:prstGeom prst="ellipse">
            <a:avLst/>
          </a:prstGeom>
          <a:gradFill flip="none" rotWithShape="1">
            <a:gsLst>
              <a:gs pos="0">
                <a:schemeClr val="bg1">
                  <a:alpha val="50000"/>
                </a:schemeClr>
              </a:gs>
              <a:gs pos="100000">
                <a:schemeClr val="bg1">
                  <a:lumMod val="85000"/>
                  <a:alpha val="26000"/>
                </a:schemeClr>
              </a:gs>
            </a:gsLst>
            <a:path path="circle">
              <a:fillToRect l="50000" t="50000" r="50000" b="50000"/>
            </a:path>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285218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E2E082-A53C-45EE-97A7-291D21DD9521}"/>
              </a:ext>
            </a:extLst>
          </p:cNvPr>
          <p:cNvSpPr>
            <a:spLocks noGrp="1"/>
          </p:cNvSpPr>
          <p:nvPr>
            <p:ph type="sldNum" sz="quarter" idx="12"/>
          </p:nvPr>
        </p:nvSpPr>
        <p:spPr/>
        <p:txBody>
          <a:bodyPr/>
          <a:lstStyle/>
          <a:p>
            <a:fld id="{A8160BDD-7155-D744-B749-9730458604AD}" type="slidenum">
              <a:rPr lang="en-US" smtClean="0"/>
              <a:t>4</a:t>
            </a:fld>
            <a:endParaRPr lang="en-US" dirty="0"/>
          </a:p>
        </p:txBody>
      </p:sp>
      <p:sp>
        <p:nvSpPr>
          <p:cNvPr id="6" name="Content Placeholder 5">
            <a:extLst>
              <a:ext uri="{FF2B5EF4-FFF2-40B4-BE49-F238E27FC236}">
                <a16:creationId xmlns:a16="http://schemas.microsoft.com/office/drawing/2014/main" id="{563CC37A-F72F-4173-9D3C-1897200CA3B9}"/>
              </a:ext>
            </a:extLst>
          </p:cNvPr>
          <p:cNvSpPr>
            <a:spLocks noGrp="1"/>
          </p:cNvSpPr>
          <p:nvPr>
            <p:ph idx="1"/>
          </p:nvPr>
        </p:nvSpPr>
        <p:spPr/>
        <p:txBody>
          <a:bodyPr/>
          <a:lstStyle/>
          <a:p>
            <a:r>
              <a:rPr lang="en-US" dirty="0"/>
              <a:t>Data used in machine learning may be:</a:t>
            </a:r>
          </a:p>
          <a:p>
            <a:pPr lvl="1"/>
            <a:r>
              <a:rPr lang="en-US" dirty="0"/>
              <a:t>Structured</a:t>
            </a:r>
          </a:p>
          <a:p>
            <a:pPr lvl="2"/>
            <a:r>
              <a:rPr lang="en-US" dirty="0"/>
              <a:t>Facilitates searching, filtering, or extracting data</a:t>
            </a:r>
          </a:p>
          <a:p>
            <a:pPr lvl="2"/>
            <a:r>
              <a:rPr lang="en-US" dirty="0"/>
              <a:t>As in a spreadsheet or database, data categories are separated and/or labeled</a:t>
            </a:r>
          </a:p>
          <a:p>
            <a:pPr lvl="2"/>
            <a:r>
              <a:rPr lang="en-US" dirty="0"/>
              <a:t>Specific chunks of data (height, age, first name, last name) can be easily retrieved for any record </a:t>
            </a:r>
          </a:p>
          <a:p>
            <a:pPr lvl="1"/>
            <a:r>
              <a:rPr lang="en-US" dirty="0"/>
              <a:t>Unstructured</a:t>
            </a:r>
          </a:p>
          <a:p>
            <a:pPr lvl="2"/>
            <a:r>
              <a:rPr lang="en-US" dirty="0"/>
              <a:t>Not as easy to query – for example, images, video, audio files, data on social media sites, email</a:t>
            </a:r>
          </a:p>
          <a:p>
            <a:pPr lvl="2"/>
            <a:r>
              <a:rPr lang="en-US" dirty="0"/>
              <a:t>Nonetheless, a very important source of information in machine learning</a:t>
            </a:r>
          </a:p>
          <a:p>
            <a:pPr lvl="2"/>
            <a:r>
              <a:rPr lang="en-US" dirty="0"/>
              <a:t>Often represents a much larger portion of a business's data than structured data</a:t>
            </a:r>
          </a:p>
          <a:p>
            <a:pPr lvl="1"/>
            <a:r>
              <a:rPr lang="en-US" dirty="0"/>
              <a:t>Semi-structured</a:t>
            </a:r>
          </a:p>
          <a:p>
            <a:pPr lvl="2"/>
            <a:r>
              <a:rPr lang="en-US" dirty="0"/>
              <a:t>Email documents contain some structure, even if the body of content they contain does not</a:t>
            </a:r>
          </a:p>
          <a:p>
            <a:pPr lvl="2"/>
            <a:r>
              <a:rPr lang="en-US" dirty="0"/>
              <a:t>Fields associated with the sender, recipient, send date, and so forth</a:t>
            </a:r>
          </a:p>
          <a:p>
            <a:pPr lvl="2"/>
            <a:r>
              <a:rPr lang="en-US" dirty="0"/>
              <a:t>Can be directly searched, filtered, and extracted</a:t>
            </a:r>
          </a:p>
          <a:p>
            <a:r>
              <a:rPr lang="en-US" dirty="0"/>
              <a:t>In ML, data sources such as XML and JSON documents may be treated as either structured or unstructured </a:t>
            </a:r>
          </a:p>
          <a:p>
            <a:pPr lvl="1"/>
            <a:r>
              <a:rPr lang="en-US" dirty="0"/>
              <a:t>Depends on the consistency of their structure and content</a:t>
            </a:r>
          </a:p>
          <a:p>
            <a:pPr lvl="2"/>
            <a:r>
              <a:rPr lang="en-US" dirty="0"/>
              <a:t>Consistent: Machine-authored documents such as logging output from a server or application</a:t>
            </a:r>
          </a:p>
          <a:p>
            <a:pPr lvl="2"/>
            <a:r>
              <a:rPr lang="en-US" dirty="0"/>
              <a:t>Inconsistent: Some human-authored documents</a:t>
            </a:r>
          </a:p>
        </p:txBody>
      </p:sp>
      <p:sp>
        <p:nvSpPr>
          <p:cNvPr id="5" name="Title 4">
            <a:extLst>
              <a:ext uri="{FF2B5EF4-FFF2-40B4-BE49-F238E27FC236}">
                <a16:creationId xmlns:a16="http://schemas.microsoft.com/office/drawing/2014/main" id="{48578589-7509-4BB5-927C-0BA6A3F38AB2}"/>
              </a:ext>
            </a:extLst>
          </p:cNvPr>
          <p:cNvSpPr>
            <a:spLocks noGrp="1"/>
          </p:cNvSpPr>
          <p:nvPr>
            <p:ph type="title"/>
          </p:nvPr>
        </p:nvSpPr>
        <p:spPr/>
        <p:txBody>
          <a:bodyPr/>
          <a:lstStyle/>
          <a:p>
            <a:r>
              <a:rPr lang="en-US" dirty="0"/>
              <a:t>Structure of Data</a:t>
            </a:r>
          </a:p>
        </p:txBody>
      </p:sp>
    </p:spTree>
    <p:extLst>
      <p:ext uri="{BB962C8B-B14F-4D97-AF65-F5344CB8AC3E}">
        <p14:creationId xmlns:p14="http://schemas.microsoft.com/office/powerpoint/2010/main" val="1893419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6E333D-68BB-4F81-8115-0D217C594A76}"/>
              </a:ext>
            </a:extLst>
          </p:cNvPr>
          <p:cNvSpPr>
            <a:spLocks noGrp="1"/>
          </p:cNvSpPr>
          <p:nvPr>
            <p:ph type="sldNum" sz="quarter" idx="12"/>
          </p:nvPr>
        </p:nvSpPr>
        <p:spPr/>
        <p:txBody>
          <a:bodyPr/>
          <a:lstStyle/>
          <a:p>
            <a:fld id="{A8160BDD-7155-D744-B749-9730458604AD}" type="slidenum">
              <a:rPr lang="en-US" smtClean="0"/>
              <a:t>40</a:t>
            </a:fld>
            <a:endParaRPr lang="en-US" dirty="0"/>
          </a:p>
        </p:txBody>
      </p:sp>
      <p:sp>
        <p:nvSpPr>
          <p:cNvPr id="5" name="Content Placeholder 4">
            <a:extLst>
              <a:ext uri="{FF2B5EF4-FFF2-40B4-BE49-F238E27FC236}">
                <a16:creationId xmlns:a16="http://schemas.microsoft.com/office/drawing/2014/main" id="{6B9F41CF-D181-417D-98B7-44AFF04591EA}"/>
              </a:ext>
            </a:extLst>
          </p:cNvPr>
          <p:cNvSpPr>
            <a:spLocks noGrp="1"/>
          </p:cNvSpPr>
          <p:nvPr>
            <p:ph idx="1"/>
          </p:nvPr>
        </p:nvSpPr>
        <p:spPr/>
        <p:txBody>
          <a:bodyPr/>
          <a:lstStyle/>
          <a:p>
            <a:r>
              <a:rPr lang="en-US" dirty="0"/>
              <a:t>The </a:t>
            </a:r>
            <a:r>
              <a:rPr lang="en-US" sz="1600" dirty="0">
                <a:latin typeface="Courier New" panose="02070309020205020404" pitchFamily="49" charset="0"/>
                <a:cs typeface="Courier New" panose="02070309020205020404" pitchFamily="49" charset="0"/>
              </a:rPr>
              <a:t>pandas</a:t>
            </a:r>
            <a:r>
              <a:rPr lang="en-US" dirty="0"/>
              <a:t> library provides various functions you can call to get information about the data loaded within a dataframe.</a:t>
            </a:r>
          </a:p>
          <a:p>
            <a:pPr lvl="1"/>
            <a:r>
              <a:rPr lang="en-US" sz="1400" dirty="0">
                <a:latin typeface="Courier New" panose="02070309020205020404" pitchFamily="49" charset="0"/>
                <a:cs typeface="Courier New" panose="02070309020205020404" pitchFamily="49" charset="0"/>
              </a:rPr>
              <a:t>my_dataframe.corr()</a:t>
            </a:r>
            <a:r>
              <a:rPr lang="en-US" dirty="0"/>
              <a:t>—Returns a table showing the correlation coefficient (a floating point number) for each pair of columns in the dataframe. You can specify the type of correlation to be performed, with Pearson standard correlation being the default type.</a:t>
            </a:r>
          </a:p>
          <a:p>
            <a:pPr lvl="1"/>
            <a:r>
              <a:rPr lang="en-US" sz="1400" dirty="0">
                <a:latin typeface="Courier New" panose="02070309020205020404" pitchFamily="49" charset="0"/>
                <a:cs typeface="Courier New" panose="02070309020205020404" pitchFamily="49" charset="0"/>
              </a:rPr>
              <a:t>my_dataframe.sort_values()</a:t>
            </a:r>
            <a:r>
              <a:rPr lang="en-US" dirty="0"/>
              <a:t>—Sorts the values along either axis. You can specify a list of names to sort by and specify whether the sort should be in ascending or descending order. The function returns a dataframe with the values sorted. You can assign the return value back to the original dataframe if you want the original to contain the sorted results.</a:t>
            </a:r>
          </a:p>
          <a:p>
            <a:r>
              <a:rPr lang="en-US" dirty="0"/>
              <a:t>Complete documentation may be found at </a:t>
            </a:r>
            <a:r>
              <a:rPr lang="en-US" b="1" dirty="0"/>
              <a:t>https://pandas.pydata.org</a:t>
            </a:r>
            <a:r>
              <a:rPr lang="en-US" dirty="0"/>
              <a:t>.</a:t>
            </a:r>
          </a:p>
        </p:txBody>
      </p:sp>
      <p:sp>
        <p:nvSpPr>
          <p:cNvPr id="2" name="Title 1">
            <a:extLst>
              <a:ext uri="{FF2B5EF4-FFF2-40B4-BE49-F238E27FC236}">
                <a16:creationId xmlns:a16="http://schemas.microsoft.com/office/drawing/2014/main" id="{FAFEDA2E-8CA4-4ABA-9C8F-D491E1FE374B}"/>
              </a:ext>
            </a:extLst>
          </p:cNvPr>
          <p:cNvSpPr>
            <a:spLocks noGrp="1"/>
          </p:cNvSpPr>
          <p:nvPr>
            <p:ph type="title"/>
          </p:nvPr>
        </p:nvSpPr>
        <p:spPr/>
        <p:txBody>
          <a:bodyPr/>
          <a:lstStyle/>
          <a:p>
            <a:r>
              <a:rPr lang="en-US" dirty="0"/>
              <a:t>Use Python to Analyze Correlations</a:t>
            </a:r>
          </a:p>
        </p:txBody>
      </p:sp>
      <p:pic>
        <p:nvPicPr>
          <p:cNvPr id="4" name="Picture 3" descr="Image result for checklist png">
            <a:extLst>
              <a:ext uri="{FF2B5EF4-FFF2-40B4-BE49-F238E27FC236}">
                <a16:creationId xmlns:a16="http://schemas.microsoft.com/office/drawing/2014/main" id="{E3F3094B-B2FB-44C5-8052-4DF2E1859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40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B2BBEE-7B8D-4071-8AB1-984C6782C3D5}"/>
              </a:ext>
            </a:extLst>
          </p:cNvPr>
          <p:cNvSpPr>
            <a:spLocks noGrp="1"/>
          </p:cNvSpPr>
          <p:nvPr>
            <p:ph type="sldNum" sz="quarter" idx="12"/>
          </p:nvPr>
        </p:nvSpPr>
        <p:spPr/>
        <p:txBody>
          <a:bodyPr/>
          <a:lstStyle/>
          <a:p>
            <a:fld id="{A8160BDD-7155-D744-B749-9730458604AD}" type="slidenum">
              <a:rPr lang="en-US" smtClean="0"/>
              <a:pPr/>
              <a:t>41</a:t>
            </a:fld>
            <a:endParaRPr lang="en-US" dirty="0"/>
          </a:p>
        </p:txBody>
      </p:sp>
      <p:sp>
        <p:nvSpPr>
          <p:cNvPr id="5" name="Content Placeholder 4">
            <a:extLst>
              <a:ext uri="{FF2B5EF4-FFF2-40B4-BE49-F238E27FC236}">
                <a16:creationId xmlns:a16="http://schemas.microsoft.com/office/drawing/2014/main" id="{F2B6BFBC-6206-4C76-9DB0-EC8C11F7FA85}"/>
              </a:ext>
            </a:extLst>
          </p:cNvPr>
          <p:cNvSpPr>
            <a:spLocks noGrp="1"/>
          </p:cNvSpPr>
          <p:nvPr>
            <p:ph idx="1"/>
          </p:nvPr>
        </p:nvSpPr>
        <p:spPr/>
        <p:txBody>
          <a:bodyPr/>
          <a:lstStyle/>
          <a:p>
            <a:r>
              <a:rPr lang="en-US" dirty="0"/>
              <a:t>You have explored the general structure of the dataset and have gotten familiar with the various columns of data, including the data type of each column.</a:t>
            </a:r>
          </a:p>
          <a:p>
            <a:r>
              <a:rPr lang="en-US" dirty="0"/>
              <a:t>Now you will examine various statistical measures as you continue considering which features may be useful to predict a house's optimum price.</a:t>
            </a:r>
          </a:p>
        </p:txBody>
      </p:sp>
      <p:sp>
        <p:nvSpPr>
          <p:cNvPr id="4" name="Title 3">
            <a:extLst>
              <a:ext uri="{FF2B5EF4-FFF2-40B4-BE49-F238E27FC236}">
                <a16:creationId xmlns:a16="http://schemas.microsoft.com/office/drawing/2014/main" id="{3C1E51FF-A855-4D39-A28F-7CE24A57E201}"/>
              </a:ext>
            </a:extLst>
          </p:cNvPr>
          <p:cNvSpPr>
            <a:spLocks noGrp="1"/>
          </p:cNvSpPr>
          <p:nvPr>
            <p:ph type="title"/>
          </p:nvPr>
        </p:nvSpPr>
        <p:spPr/>
        <p:txBody>
          <a:bodyPr/>
          <a:lstStyle/>
          <a:p>
            <a:r>
              <a:rPr lang="en-US" dirty="0"/>
              <a:t>Activity: Analyzing a Dataset Using Statistical Measures</a:t>
            </a:r>
          </a:p>
        </p:txBody>
      </p:sp>
    </p:spTree>
    <p:extLst>
      <p:ext uri="{BB962C8B-B14F-4D97-AF65-F5344CB8AC3E}">
        <p14:creationId xmlns:p14="http://schemas.microsoft.com/office/powerpoint/2010/main" val="3767466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42</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Use Visualizations to Analyze Data</a:t>
            </a:r>
          </a:p>
        </p:txBody>
      </p:sp>
      <p:pic>
        <p:nvPicPr>
          <p:cNvPr id="7" name="Picture 6">
            <a:extLst>
              <a:ext uri="{FF2B5EF4-FFF2-40B4-BE49-F238E27FC236}">
                <a16:creationId xmlns:a16="http://schemas.microsoft.com/office/drawing/2014/main" id="{DCD33B44-676A-4454-B055-B69CDE409D68}"/>
              </a:ext>
            </a:extLst>
          </p:cNvPr>
          <p:cNvPicPr>
            <a:picLocks noChangeAspect="1"/>
          </p:cNvPicPr>
          <p:nvPr/>
        </p:nvPicPr>
        <p:blipFill>
          <a:blip r:embed="rId3"/>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4144405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1BA51-681F-42D4-910A-54C7E972D435}"/>
              </a:ext>
            </a:extLst>
          </p:cNvPr>
          <p:cNvSpPr>
            <a:spLocks noGrp="1"/>
          </p:cNvSpPr>
          <p:nvPr>
            <p:ph type="sldNum" sz="quarter" idx="12"/>
          </p:nvPr>
        </p:nvSpPr>
        <p:spPr/>
        <p:txBody>
          <a:bodyPr/>
          <a:lstStyle/>
          <a:p>
            <a:fld id="{A8160BDD-7155-D744-B749-9730458604AD}" type="slidenum">
              <a:rPr lang="en-US" smtClean="0"/>
              <a:pPr/>
              <a:t>43</a:t>
            </a:fld>
            <a:endParaRPr lang="en-US" dirty="0"/>
          </a:p>
        </p:txBody>
      </p:sp>
      <p:sp>
        <p:nvSpPr>
          <p:cNvPr id="3" name="Content Placeholder 2">
            <a:extLst>
              <a:ext uri="{FF2B5EF4-FFF2-40B4-BE49-F238E27FC236}">
                <a16:creationId xmlns:a16="http://schemas.microsoft.com/office/drawing/2014/main" id="{51ABBFD2-E40E-42A8-820E-1E3BBFD6EEED}"/>
              </a:ext>
            </a:extLst>
          </p:cNvPr>
          <p:cNvSpPr>
            <a:spLocks noGrp="1"/>
          </p:cNvSpPr>
          <p:nvPr>
            <p:ph idx="1"/>
          </p:nvPr>
        </p:nvSpPr>
        <p:spPr/>
        <p:txBody>
          <a:bodyPr/>
          <a:lstStyle/>
          <a:p>
            <a:r>
              <a:rPr lang="en-US" dirty="0"/>
              <a:t>Depict patterns, trends, and correlations that might go unnoticed when the data is shown as a list of numbers, text, and other data values.</a:t>
            </a:r>
          </a:p>
          <a:p>
            <a:r>
              <a:rPr lang="en-US" dirty="0"/>
              <a:t>Provide insights and help communicate data outcomes.</a:t>
            </a:r>
          </a:p>
          <a:p>
            <a:r>
              <a:rPr lang="en-US" dirty="0"/>
              <a:t>Have been used for centuries, long before computers or ML came into use.</a:t>
            </a:r>
          </a:p>
          <a:p>
            <a:r>
              <a:rPr lang="en-US" dirty="0"/>
              <a:t>Can be useful at various points throughout an ML project, such as when you:</a:t>
            </a:r>
          </a:p>
          <a:p>
            <a:pPr lvl="1"/>
            <a:r>
              <a:rPr lang="en-US" dirty="0"/>
              <a:t>Initially explore data</a:t>
            </a:r>
          </a:p>
          <a:p>
            <a:pPr lvl="1"/>
            <a:r>
              <a:rPr lang="en-US" dirty="0"/>
              <a:t>Train and evaluate the model</a:t>
            </a:r>
          </a:p>
          <a:p>
            <a:pPr lvl="1"/>
            <a:r>
              <a:rPr lang="en-US" dirty="0"/>
              <a:t>Communicate results to stakeholders</a:t>
            </a:r>
          </a:p>
          <a:p>
            <a:r>
              <a:rPr lang="en-US" dirty="0"/>
              <a:t>Can help you and others engage with data quickly and meaningfully, in ways that are often not possible when data are represented only as columns and rows of data values.</a:t>
            </a:r>
          </a:p>
          <a:p>
            <a:r>
              <a:rPr lang="en-US" dirty="0"/>
              <a:t>Are often accomplished through plotting software such as a Matplotlib and Seaborn.</a:t>
            </a:r>
          </a:p>
          <a:p>
            <a:r>
              <a:rPr lang="en-US" dirty="0"/>
              <a:t>Can be quickly created in an interactive environment such as Jupyter Notebook to reveal patterns that might be worth exploring.</a:t>
            </a:r>
          </a:p>
          <a:p>
            <a:r>
              <a:rPr lang="en-US" dirty="0"/>
              <a:t>Can also help to expose data outliers, noise, and unexpected outcomes.</a:t>
            </a:r>
          </a:p>
        </p:txBody>
      </p:sp>
      <p:sp>
        <p:nvSpPr>
          <p:cNvPr id="4" name="Title 3">
            <a:extLst>
              <a:ext uri="{FF2B5EF4-FFF2-40B4-BE49-F238E27FC236}">
                <a16:creationId xmlns:a16="http://schemas.microsoft.com/office/drawing/2014/main" id="{7EAB715F-46B9-43C6-BE0B-A0A5C2D49E00}"/>
              </a:ext>
            </a:extLst>
          </p:cNvPr>
          <p:cNvSpPr>
            <a:spLocks noGrp="1"/>
          </p:cNvSpPr>
          <p:nvPr>
            <p:ph type="title"/>
          </p:nvPr>
        </p:nvSpPr>
        <p:spPr/>
        <p:txBody>
          <a:bodyPr/>
          <a:lstStyle/>
          <a:p>
            <a:r>
              <a:rPr lang="en-US" dirty="0"/>
              <a:t>Visualizations</a:t>
            </a:r>
          </a:p>
        </p:txBody>
      </p:sp>
    </p:spTree>
    <p:extLst>
      <p:ext uri="{BB962C8B-B14F-4D97-AF65-F5344CB8AC3E}">
        <p14:creationId xmlns:p14="http://schemas.microsoft.com/office/powerpoint/2010/main" val="656604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2E5C-5719-4BAE-8CC1-F62111BBDF53}"/>
              </a:ext>
            </a:extLst>
          </p:cNvPr>
          <p:cNvSpPr>
            <a:spLocks noGrp="1"/>
          </p:cNvSpPr>
          <p:nvPr>
            <p:ph type="title"/>
          </p:nvPr>
        </p:nvSpPr>
        <p:spPr/>
        <p:txBody>
          <a:bodyPr/>
          <a:lstStyle/>
          <a:p>
            <a:r>
              <a:rPr lang="en-US" dirty="0"/>
              <a:t>Histogram</a:t>
            </a:r>
          </a:p>
        </p:txBody>
      </p:sp>
      <p:sp>
        <p:nvSpPr>
          <p:cNvPr id="3" name="Slide Number Placeholder 2">
            <a:extLst>
              <a:ext uri="{FF2B5EF4-FFF2-40B4-BE49-F238E27FC236}">
                <a16:creationId xmlns:a16="http://schemas.microsoft.com/office/drawing/2014/main" id="{9F4316F2-C4BB-45BD-995F-79A6FCA7B80C}"/>
              </a:ext>
            </a:extLst>
          </p:cNvPr>
          <p:cNvSpPr>
            <a:spLocks noGrp="1"/>
          </p:cNvSpPr>
          <p:nvPr>
            <p:ph type="sldNum" sz="quarter" idx="12"/>
          </p:nvPr>
        </p:nvSpPr>
        <p:spPr/>
        <p:txBody>
          <a:bodyPr/>
          <a:lstStyle/>
          <a:p>
            <a:fld id="{A8160BDD-7155-D744-B749-9730458604AD}" type="slidenum">
              <a:rPr lang="en-US" smtClean="0"/>
              <a:t>44</a:t>
            </a:fld>
            <a:endParaRPr lang="en-US" dirty="0"/>
          </a:p>
        </p:txBody>
      </p:sp>
      <p:pic>
        <p:nvPicPr>
          <p:cNvPr id="5" name="Picture 4">
            <a:extLst>
              <a:ext uri="{FF2B5EF4-FFF2-40B4-BE49-F238E27FC236}">
                <a16:creationId xmlns:a16="http://schemas.microsoft.com/office/drawing/2014/main" id="{AD125C11-9E4B-4B1A-B9BB-153F89702304}"/>
              </a:ext>
            </a:extLst>
          </p:cNvPr>
          <p:cNvPicPr>
            <a:picLocks noChangeAspect="1"/>
          </p:cNvPicPr>
          <p:nvPr/>
        </p:nvPicPr>
        <p:blipFill>
          <a:blip r:embed="rId3"/>
          <a:stretch>
            <a:fillRect/>
          </a:stretch>
        </p:blipFill>
        <p:spPr>
          <a:xfrm>
            <a:off x="994818" y="1851971"/>
            <a:ext cx="3191825" cy="2600169"/>
          </a:xfrm>
          <a:prstGeom prst="rect">
            <a:avLst/>
          </a:prstGeom>
        </p:spPr>
      </p:pic>
      <p:pic>
        <p:nvPicPr>
          <p:cNvPr id="6" name="Picture 5">
            <a:extLst>
              <a:ext uri="{FF2B5EF4-FFF2-40B4-BE49-F238E27FC236}">
                <a16:creationId xmlns:a16="http://schemas.microsoft.com/office/drawing/2014/main" id="{7F3E7E14-D122-4A40-862F-2FB415095543}"/>
              </a:ext>
            </a:extLst>
          </p:cNvPr>
          <p:cNvPicPr>
            <a:picLocks noChangeAspect="1"/>
          </p:cNvPicPr>
          <p:nvPr/>
        </p:nvPicPr>
        <p:blipFill>
          <a:blip r:embed="rId4"/>
          <a:stretch>
            <a:fillRect/>
          </a:stretch>
        </p:blipFill>
        <p:spPr>
          <a:xfrm>
            <a:off x="4750054" y="1851972"/>
            <a:ext cx="3137330" cy="2421116"/>
          </a:xfrm>
          <a:prstGeom prst="rect">
            <a:avLst/>
          </a:prstGeom>
        </p:spPr>
      </p:pic>
      <p:sp>
        <p:nvSpPr>
          <p:cNvPr id="17" name="Rounded Rectangle 142">
            <a:extLst>
              <a:ext uri="{FF2B5EF4-FFF2-40B4-BE49-F238E27FC236}">
                <a16:creationId xmlns:a16="http://schemas.microsoft.com/office/drawing/2014/main" id="{6C6282D8-7DAF-4330-9836-D83A126C3E35}"/>
              </a:ext>
            </a:extLst>
          </p:cNvPr>
          <p:cNvSpPr/>
          <p:nvPr/>
        </p:nvSpPr>
        <p:spPr>
          <a:xfrm>
            <a:off x="1816244" y="1644608"/>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Skewed</a:t>
            </a:r>
          </a:p>
        </p:txBody>
      </p:sp>
      <p:sp>
        <p:nvSpPr>
          <p:cNvPr id="28" name="Rounded Rectangle 142">
            <a:extLst>
              <a:ext uri="{FF2B5EF4-FFF2-40B4-BE49-F238E27FC236}">
                <a16:creationId xmlns:a16="http://schemas.microsoft.com/office/drawing/2014/main" id="{44A4B8C0-06FA-4D67-9C2D-5890B3E071CD}"/>
              </a:ext>
            </a:extLst>
          </p:cNvPr>
          <p:cNvSpPr/>
          <p:nvPr/>
        </p:nvSpPr>
        <p:spPr>
          <a:xfrm>
            <a:off x="5581421" y="1644608"/>
            <a:ext cx="172402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Symmetrical</a:t>
            </a:r>
          </a:p>
        </p:txBody>
      </p:sp>
    </p:spTree>
    <p:extLst>
      <p:ext uri="{BB962C8B-B14F-4D97-AF65-F5344CB8AC3E}">
        <p14:creationId xmlns:p14="http://schemas.microsoft.com/office/powerpoint/2010/main" val="2593089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2E5C-5719-4BAE-8CC1-F62111BBDF53}"/>
              </a:ext>
            </a:extLst>
          </p:cNvPr>
          <p:cNvSpPr>
            <a:spLocks noGrp="1"/>
          </p:cNvSpPr>
          <p:nvPr>
            <p:ph type="title"/>
          </p:nvPr>
        </p:nvSpPr>
        <p:spPr/>
        <p:txBody>
          <a:bodyPr/>
          <a:lstStyle/>
          <a:p>
            <a:r>
              <a:rPr lang="en-US" dirty="0"/>
              <a:t>Box Plot</a:t>
            </a:r>
          </a:p>
        </p:txBody>
      </p:sp>
      <p:sp>
        <p:nvSpPr>
          <p:cNvPr id="3" name="Slide Number Placeholder 2">
            <a:extLst>
              <a:ext uri="{FF2B5EF4-FFF2-40B4-BE49-F238E27FC236}">
                <a16:creationId xmlns:a16="http://schemas.microsoft.com/office/drawing/2014/main" id="{9F4316F2-C4BB-45BD-995F-79A6FCA7B80C}"/>
              </a:ext>
            </a:extLst>
          </p:cNvPr>
          <p:cNvSpPr>
            <a:spLocks noGrp="1"/>
          </p:cNvSpPr>
          <p:nvPr>
            <p:ph type="sldNum" sz="quarter" idx="12"/>
          </p:nvPr>
        </p:nvSpPr>
        <p:spPr/>
        <p:txBody>
          <a:bodyPr/>
          <a:lstStyle/>
          <a:p>
            <a:fld id="{A8160BDD-7155-D744-B749-9730458604AD}" type="slidenum">
              <a:rPr lang="en-US" smtClean="0"/>
              <a:t>45</a:t>
            </a:fld>
            <a:endParaRPr lang="en-US" dirty="0"/>
          </a:p>
        </p:txBody>
      </p:sp>
      <p:pic>
        <p:nvPicPr>
          <p:cNvPr id="4" name="Picture 3">
            <a:extLst>
              <a:ext uri="{FF2B5EF4-FFF2-40B4-BE49-F238E27FC236}">
                <a16:creationId xmlns:a16="http://schemas.microsoft.com/office/drawing/2014/main" id="{F6029C19-D018-407B-B784-A791F32F397A}"/>
              </a:ext>
            </a:extLst>
          </p:cNvPr>
          <p:cNvPicPr>
            <a:picLocks noChangeAspect="1"/>
          </p:cNvPicPr>
          <p:nvPr/>
        </p:nvPicPr>
        <p:blipFill rotWithShape="1">
          <a:blip r:embed="rId3"/>
          <a:srcRect b="52572"/>
          <a:stretch/>
        </p:blipFill>
        <p:spPr>
          <a:xfrm>
            <a:off x="775907" y="2684504"/>
            <a:ext cx="7697799" cy="1100843"/>
          </a:xfrm>
          <a:prstGeom prst="rect">
            <a:avLst/>
          </a:prstGeom>
        </p:spPr>
      </p:pic>
      <p:sp>
        <p:nvSpPr>
          <p:cNvPr id="18" name="Line 167">
            <a:extLst>
              <a:ext uri="{FF2B5EF4-FFF2-40B4-BE49-F238E27FC236}">
                <a16:creationId xmlns:a16="http://schemas.microsoft.com/office/drawing/2014/main" id="{96C366C2-858C-4ED5-BBEF-4523C032DB5F}"/>
              </a:ext>
            </a:extLst>
          </p:cNvPr>
          <p:cNvSpPr>
            <a:spLocks noChangeShapeType="1"/>
          </p:cNvSpPr>
          <p:nvPr/>
        </p:nvSpPr>
        <p:spPr bwMode="auto">
          <a:xfrm rot="5400000">
            <a:off x="1295602" y="3711822"/>
            <a:ext cx="498475" cy="0"/>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Rounded Rectangle 149">
            <a:extLst>
              <a:ext uri="{FF2B5EF4-FFF2-40B4-BE49-F238E27FC236}">
                <a16:creationId xmlns:a16="http://schemas.microsoft.com/office/drawing/2014/main" id="{19616079-D49D-4CAD-88A7-623FCFBA71BA}"/>
              </a:ext>
            </a:extLst>
          </p:cNvPr>
          <p:cNvSpPr/>
          <p:nvPr/>
        </p:nvSpPr>
        <p:spPr>
          <a:xfrm>
            <a:off x="4338184" y="2177469"/>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Outliers</a:t>
            </a:r>
          </a:p>
        </p:txBody>
      </p:sp>
      <p:sp>
        <p:nvSpPr>
          <p:cNvPr id="20" name="AutoShape 303">
            <a:extLst>
              <a:ext uri="{FF2B5EF4-FFF2-40B4-BE49-F238E27FC236}">
                <a16:creationId xmlns:a16="http://schemas.microsoft.com/office/drawing/2014/main" id="{C2E456A3-68F2-493A-B300-B938323A064A}"/>
              </a:ext>
            </a:extLst>
          </p:cNvPr>
          <p:cNvSpPr>
            <a:spLocks/>
          </p:cNvSpPr>
          <p:nvPr/>
        </p:nvSpPr>
        <p:spPr bwMode="auto">
          <a:xfrm rot="5400000" flipH="1">
            <a:off x="4989060" y="-266629"/>
            <a:ext cx="174625" cy="5727638"/>
          </a:xfrm>
          <a:prstGeom prst="rightBrace">
            <a:avLst>
              <a:gd name="adj1" fmla="val 6590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AutoShape 303">
            <a:extLst>
              <a:ext uri="{FF2B5EF4-FFF2-40B4-BE49-F238E27FC236}">
                <a16:creationId xmlns:a16="http://schemas.microsoft.com/office/drawing/2014/main" id="{B62EA731-620F-49D5-80B4-5F68394B73E8}"/>
              </a:ext>
            </a:extLst>
          </p:cNvPr>
          <p:cNvSpPr>
            <a:spLocks/>
          </p:cNvSpPr>
          <p:nvPr/>
        </p:nvSpPr>
        <p:spPr bwMode="auto">
          <a:xfrm rot="5400000" flipH="1">
            <a:off x="1479036" y="2436571"/>
            <a:ext cx="174625" cy="321235"/>
          </a:xfrm>
          <a:prstGeom prst="rightBrace">
            <a:avLst>
              <a:gd name="adj1" fmla="val 22888"/>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Rounded Rectangle 149">
            <a:extLst>
              <a:ext uri="{FF2B5EF4-FFF2-40B4-BE49-F238E27FC236}">
                <a16:creationId xmlns:a16="http://schemas.microsoft.com/office/drawing/2014/main" id="{B1A0BE45-4862-4115-BD75-B6529E3CFE0F}"/>
              </a:ext>
            </a:extLst>
          </p:cNvPr>
          <p:cNvSpPr/>
          <p:nvPr/>
        </p:nvSpPr>
        <p:spPr>
          <a:xfrm>
            <a:off x="1330278" y="2177469"/>
            <a:ext cx="472140"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IQR</a:t>
            </a:r>
          </a:p>
        </p:txBody>
      </p:sp>
      <p:sp>
        <p:nvSpPr>
          <p:cNvPr id="23" name="Rounded Rectangle 149">
            <a:extLst>
              <a:ext uri="{FF2B5EF4-FFF2-40B4-BE49-F238E27FC236}">
                <a16:creationId xmlns:a16="http://schemas.microsoft.com/office/drawing/2014/main" id="{00604510-1C6C-4339-B6A8-DE1024A8FBB1}"/>
              </a:ext>
            </a:extLst>
          </p:cNvPr>
          <p:cNvSpPr/>
          <p:nvPr/>
        </p:nvSpPr>
        <p:spPr>
          <a:xfrm>
            <a:off x="1100348" y="3959974"/>
            <a:ext cx="888982"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Median</a:t>
            </a:r>
          </a:p>
        </p:txBody>
      </p:sp>
      <p:sp>
        <p:nvSpPr>
          <p:cNvPr id="24" name="Line 167">
            <a:extLst>
              <a:ext uri="{FF2B5EF4-FFF2-40B4-BE49-F238E27FC236}">
                <a16:creationId xmlns:a16="http://schemas.microsoft.com/office/drawing/2014/main" id="{19D6DE1F-AF55-4346-BF88-C9BE4C345E51}"/>
              </a:ext>
            </a:extLst>
          </p:cNvPr>
          <p:cNvSpPr>
            <a:spLocks noChangeShapeType="1"/>
          </p:cNvSpPr>
          <p:nvPr/>
        </p:nvSpPr>
        <p:spPr bwMode="auto">
          <a:xfrm rot="5400000" flipH="1">
            <a:off x="580156" y="2289219"/>
            <a:ext cx="1270462" cy="0"/>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Line 167">
            <a:extLst>
              <a:ext uri="{FF2B5EF4-FFF2-40B4-BE49-F238E27FC236}">
                <a16:creationId xmlns:a16="http://schemas.microsoft.com/office/drawing/2014/main" id="{23F1D4FE-A0A3-4550-BF3A-3B44C2DF5746}"/>
              </a:ext>
            </a:extLst>
          </p:cNvPr>
          <p:cNvSpPr>
            <a:spLocks noChangeShapeType="1"/>
          </p:cNvSpPr>
          <p:nvPr/>
        </p:nvSpPr>
        <p:spPr bwMode="auto">
          <a:xfrm rot="5400000" flipH="1">
            <a:off x="1501280" y="2289219"/>
            <a:ext cx="1270462" cy="0"/>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Rounded Rectangle 149">
            <a:extLst>
              <a:ext uri="{FF2B5EF4-FFF2-40B4-BE49-F238E27FC236}">
                <a16:creationId xmlns:a16="http://schemas.microsoft.com/office/drawing/2014/main" id="{EB2CF39B-2BA2-4422-A2B9-6485E387C96C}"/>
              </a:ext>
            </a:extLst>
          </p:cNvPr>
          <p:cNvSpPr/>
          <p:nvPr/>
        </p:nvSpPr>
        <p:spPr>
          <a:xfrm>
            <a:off x="341925" y="1588830"/>
            <a:ext cx="988353"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Minimum</a:t>
            </a:r>
          </a:p>
        </p:txBody>
      </p:sp>
      <p:sp>
        <p:nvSpPr>
          <p:cNvPr id="27" name="Rounded Rectangle 149">
            <a:extLst>
              <a:ext uri="{FF2B5EF4-FFF2-40B4-BE49-F238E27FC236}">
                <a16:creationId xmlns:a16="http://schemas.microsoft.com/office/drawing/2014/main" id="{28665661-0446-4A72-8BD9-3607B93405AD}"/>
              </a:ext>
            </a:extLst>
          </p:cNvPr>
          <p:cNvSpPr/>
          <p:nvPr/>
        </p:nvSpPr>
        <p:spPr>
          <a:xfrm>
            <a:off x="2036398" y="1588830"/>
            <a:ext cx="988353"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Maximum</a:t>
            </a:r>
          </a:p>
        </p:txBody>
      </p:sp>
    </p:spTree>
    <p:extLst>
      <p:ext uri="{BB962C8B-B14F-4D97-AF65-F5344CB8AC3E}">
        <p14:creationId xmlns:p14="http://schemas.microsoft.com/office/powerpoint/2010/main" val="3184042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2E5C-5719-4BAE-8CC1-F62111BBDF53}"/>
              </a:ext>
            </a:extLst>
          </p:cNvPr>
          <p:cNvSpPr>
            <a:spLocks noGrp="1"/>
          </p:cNvSpPr>
          <p:nvPr>
            <p:ph type="title"/>
          </p:nvPr>
        </p:nvSpPr>
        <p:spPr/>
        <p:txBody>
          <a:bodyPr/>
          <a:lstStyle/>
          <a:p>
            <a:r>
              <a:rPr lang="en-US" dirty="0"/>
              <a:t>Scatterplot</a:t>
            </a:r>
          </a:p>
        </p:txBody>
      </p:sp>
      <p:sp>
        <p:nvSpPr>
          <p:cNvPr id="3" name="Slide Number Placeholder 2">
            <a:extLst>
              <a:ext uri="{FF2B5EF4-FFF2-40B4-BE49-F238E27FC236}">
                <a16:creationId xmlns:a16="http://schemas.microsoft.com/office/drawing/2014/main" id="{9F4316F2-C4BB-45BD-995F-79A6FCA7B80C}"/>
              </a:ext>
            </a:extLst>
          </p:cNvPr>
          <p:cNvSpPr>
            <a:spLocks noGrp="1"/>
          </p:cNvSpPr>
          <p:nvPr>
            <p:ph type="sldNum" sz="quarter" idx="12"/>
          </p:nvPr>
        </p:nvSpPr>
        <p:spPr/>
        <p:txBody>
          <a:bodyPr/>
          <a:lstStyle/>
          <a:p>
            <a:fld id="{A8160BDD-7155-D744-B749-9730458604AD}" type="slidenum">
              <a:rPr lang="en-US" smtClean="0"/>
              <a:t>46</a:t>
            </a:fld>
            <a:endParaRPr lang="en-US" dirty="0"/>
          </a:p>
        </p:txBody>
      </p:sp>
      <p:pic>
        <p:nvPicPr>
          <p:cNvPr id="4" name="Picture 3">
            <a:extLst>
              <a:ext uri="{FF2B5EF4-FFF2-40B4-BE49-F238E27FC236}">
                <a16:creationId xmlns:a16="http://schemas.microsoft.com/office/drawing/2014/main" id="{16785CEE-EC5B-458E-9728-F7335A47DC5B}"/>
              </a:ext>
            </a:extLst>
          </p:cNvPr>
          <p:cNvPicPr>
            <a:picLocks noChangeAspect="1"/>
          </p:cNvPicPr>
          <p:nvPr/>
        </p:nvPicPr>
        <p:blipFill>
          <a:blip r:embed="rId3"/>
          <a:stretch>
            <a:fillRect/>
          </a:stretch>
        </p:blipFill>
        <p:spPr>
          <a:xfrm>
            <a:off x="1911444" y="1818069"/>
            <a:ext cx="4516249" cy="3115640"/>
          </a:xfrm>
          <a:prstGeom prst="rect">
            <a:avLst/>
          </a:prstGeom>
        </p:spPr>
      </p:pic>
    </p:spTree>
    <p:extLst>
      <p:ext uri="{BB962C8B-B14F-4D97-AF65-F5344CB8AC3E}">
        <p14:creationId xmlns:p14="http://schemas.microsoft.com/office/powerpoint/2010/main" val="1026414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2E5C-5719-4BAE-8CC1-F62111BBDF53}"/>
              </a:ext>
            </a:extLst>
          </p:cNvPr>
          <p:cNvSpPr>
            <a:spLocks noGrp="1"/>
          </p:cNvSpPr>
          <p:nvPr>
            <p:ph type="title"/>
          </p:nvPr>
        </p:nvSpPr>
        <p:spPr/>
        <p:txBody>
          <a:bodyPr/>
          <a:lstStyle/>
          <a:p>
            <a:r>
              <a:rPr lang="en-US" dirty="0"/>
              <a:t>Geographical Maps</a:t>
            </a:r>
          </a:p>
        </p:txBody>
      </p:sp>
      <p:sp>
        <p:nvSpPr>
          <p:cNvPr id="3" name="Slide Number Placeholder 2">
            <a:extLst>
              <a:ext uri="{FF2B5EF4-FFF2-40B4-BE49-F238E27FC236}">
                <a16:creationId xmlns:a16="http://schemas.microsoft.com/office/drawing/2014/main" id="{9F4316F2-C4BB-45BD-995F-79A6FCA7B80C}"/>
              </a:ext>
            </a:extLst>
          </p:cNvPr>
          <p:cNvSpPr>
            <a:spLocks noGrp="1"/>
          </p:cNvSpPr>
          <p:nvPr>
            <p:ph type="sldNum" sz="quarter" idx="12"/>
          </p:nvPr>
        </p:nvSpPr>
        <p:spPr/>
        <p:txBody>
          <a:bodyPr/>
          <a:lstStyle/>
          <a:p>
            <a:fld id="{A8160BDD-7155-D744-B749-9730458604AD}" type="slidenum">
              <a:rPr lang="en-US" smtClean="0"/>
              <a:t>47</a:t>
            </a:fld>
            <a:endParaRPr lang="en-US" dirty="0"/>
          </a:p>
        </p:txBody>
      </p:sp>
      <p:pic>
        <p:nvPicPr>
          <p:cNvPr id="5" name="Picture 4">
            <a:extLst>
              <a:ext uri="{FF2B5EF4-FFF2-40B4-BE49-F238E27FC236}">
                <a16:creationId xmlns:a16="http://schemas.microsoft.com/office/drawing/2014/main" id="{491D23B4-46EB-4018-BBA4-B753618CE44F}"/>
              </a:ext>
            </a:extLst>
          </p:cNvPr>
          <p:cNvPicPr>
            <a:picLocks noChangeAspect="1"/>
          </p:cNvPicPr>
          <p:nvPr/>
        </p:nvPicPr>
        <p:blipFill>
          <a:blip r:embed="rId3"/>
          <a:stretch>
            <a:fillRect/>
          </a:stretch>
        </p:blipFill>
        <p:spPr>
          <a:xfrm>
            <a:off x="699005" y="1156402"/>
            <a:ext cx="7787864" cy="5146044"/>
          </a:xfrm>
          <a:prstGeom prst="rect">
            <a:avLst/>
          </a:prstGeom>
        </p:spPr>
      </p:pic>
    </p:spTree>
    <p:extLst>
      <p:ext uri="{BB962C8B-B14F-4D97-AF65-F5344CB8AC3E}">
        <p14:creationId xmlns:p14="http://schemas.microsoft.com/office/powerpoint/2010/main" val="52879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2E5C-5719-4BAE-8CC1-F62111BBDF53}"/>
              </a:ext>
            </a:extLst>
          </p:cNvPr>
          <p:cNvSpPr>
            <a:spLocks noGrp="1"/>
          </p:cNvSpPr>
          <p:nvPr>
            <p:ph type="title"/>
          </p:nvPr>
        </p:nvSpPr>
        <p:spPr/>
        <p:txBody>
          <a:bodyPr/>
          <a:lstStyle/>
          <a:p>
            <a:r>
              <a:rPr lang="en-US" dirty="0"/>
              <a:t>Heat Maps</a:t>
            </a:r>
          </a:p>
        </p:txBody>
      </p:sp>
      <p:sp>
        <p:nvSpPr>
          <p:cNvPr id="3" name="Slide Number Placeholder 2">
            <a:extLst>
              <a:ext uri="{FF2B5EF4-FFF2-40B4-BE49-F238E27FC236}">
                <a16:creationId xmlns:a16="http://schemas.microsoft.com/office/drawing/2014/main" id="{9F4316F2-C4BB-45BD-995F-79A6FCA7B80C}"/>
              </a:ext>
            </a:extLst>
          </p:cNvPr>
          <p:cNvSpPr>
            <a:spLocks noGrp="1"/>
          </p:cNvSpPr>
          <p:nvPr>
            <p:ph type="sldNum" sz="quarter" idx="12"/>
          </p:nvPr>
        </p:nvSpPr>
        <p:spPr/>
        <p:txBody>
          <a:bodyPr/>
          <a:lstStyle/>
          <a:p>
            <a:fld id="{A8160BDD-7155-D744-B749-9730458604AD}" type="slidenum">
              <a:rPr lang="en-US" smtClean="0"/>
              <a:t>48</a:t>
            </a:fld>
            <a:endParaRPr lang="en-US" dirty="0"/>
          </a:p>
        </p:txBody>
      </p:sp>
      <p:sp>
        <p:nvSpPr>
          <p:cNvPr id="6" name="Text Box 307">
            <a:extLst>
              <a:ext uri="{FF2B5EF4-FFF2-40B4-BE49-F238E27FC236}">
                <a16:creationId xmlns:a16="http://schemas.microsoft.com/office/drawing/2014/main" id="{3A8093E7-12F0-4481-96AC-16A2F7711D77}"/>
              </a:ext>
            </a:extLst>
          </p:cNvPr>
          <p:cNvSpPr txBox="1">
            <a:spLocks noChangeArrowheads="1"/>
          </p:cNvSpPr>
          <p:nvPr/>
        </p:nvSpPr>
        <p:spPr bwMode="auto">
          <a:xfrm>
            <a:off x="204160" y="1468851"/>
            <a:ext cx="437838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cs typeface="Calibri"/>
              </a:rPr>
              <a:t>Areas with fewer houses are shown in purple. </a:t>
            </a:r>
            <a:br>
              <a:rPr kumimoji="0" lang="en-US" sz="1300" b="1" i="0" u="none" strike="noStrike" kern="0" cap="none" spc="0" normalizeH="0" baseline="0" noProof="0" dirty="0">
                <a:ln>
                  <a:noFill/>
                </a:ln>
                <a:solidFill>
                  <a:srgbClr val="000000"/>
                </a:solidFill>
                <a:effectLst/>
                <a:uLnTx/>
                <a:uFillTx/>
                <a:latin typeface="Calibri"/>
                <a:cs typeface="Calibri"/>
              </a:rPr>
            </a:br>
            <a:r>
              <a:rPr kumimoji="0" lang="en-US" sz="1300" b="1" i="0" u="none" strike="noStrike" kern="0" cap="none" spc="0" normalizeH="0" baseline="0" noProof="0" dirty="0">
                <a:ln>
                  <a:noFill/>
                </a:ln>
                <a:solidFill>
                  <a:srgbClr val="000000"/>
                </a:solidFill>
                <a:effectLst/>
                <a:uLnTx/>
                <a:uFillTx/>
                <a:latin typeface="Calibri"/>
                <a:cs typeface="Calibri"/>
              </a:rPr>
              <a:t>Regions with more houses are shown in green. </a:t>
            </a:r>
          </a:p>
        </p:txBody>
      </p:sp>
      <p:sp>
        <p:nvSpPr>
          <p:cNvPr id="7" name="Rounded Rectangle 143">
            <a:extLst>
              <a:ext uri="{FF2B5EF4-FFF2-40B4-BE49-F238E27FC236}">
                <a16:creationId xmlns:a16="http://schemas.microsoft.com/office/drawing/2014/main" id="{6313A200-656D-4ADE-BBD6-92C3ADC9DDD4}"/>
              </a:ext>
            </a:extLst>
          </p:cNvPr>
          <p:cNvSpPr/>
          <p:nvPr/>
        </p:nvSpPr>
        <p:spPr>
          <a:xfrm>
            <a:off x="204160" y="1163044"/>
            <a:ext cx="3734097"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Heat map superimposed on a geographic map</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pic>
        <p:nvPicPr>
          <p:cNvPr id="10" name="Picture 9">
            <a:extLst>
              <a:ext uri="{FF2B5EF4-FFF2-40B4-BE49-F238E27FC236}">
                <a16:creationId xmlns:a16="http://schemas.microsoft.com/office/drawing/2014/main" id="{3F994248-E384-4DF3-94E9-C276A622CEA1}"/>
              </a:ext>
            </a:extLst>
          </p:cNvPr>
          <p:cNvPicPr>
            <a:picLocks noChangeAspect="1"/>
          </p:cNvPicPr>
          <p:nvPr/>
        </p:nvPicPr>
        <p:blipFill rotWithShape="1">
          <a:blip r:embed="rId3"/>
          <a:srcRect l="20802" t="1273" r="755" b="4075"/>
          <a:stretch/>
        </p:blipFill>
        <p:spPr>
          <a:xfrm>
            <a:off x="329902" y="2093018"/>
            <a:ext cx="3458898" cy="254622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143">
            <a:extLst>
              <a:ext uri="{FF2B5EF4-FFF2-40B4-BE49-F238E27FC236}">
                <a16:creationId xmlns:a16="http://schemas.microsoft.com/office/drawing/2014/main" id="{7C118DC2-3501-4535-AB9C-4BD7C7EF48F1}"/>
              </a:ext>
            </a:extLst>
          </p:cNvPr>
          <p:cNvSpPr/>
          <p:nvPr/>
        </p:nvSpPr>
        <p:spPr>
          <a:xfrm>
            <a:off x="4345664" y="5408774"/>
            <a:ext cx="4490014"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kern="0" dirty="0">
                <a:solidFill>
                  <a:srgbClr val="FFFFFF"/>
                </a:solidFill>
                <a:latin typeface="Calibri"/>
                <a:cs typeface="Calibri"/>
              </a:rPr>
              <a:t>Correlation matrix shown in a heat map</a:t>
            </a:r>
            <a:endParaRPr kumimoji="0" lang="en-US" sz="1300" b="1" i="0" u="none" strike="noStrike" kern="0" cap="none" spc="0" normalizeH="0" baseline="0" noProof="0" dirty="0">
              <a:ln>
                <a:noFill/>
              </a:ln>
              <a:solidFill>
                <a:srgbClr val="FFFFFF"/>
              </a:solidFill>
              <a:effectLst/>
              <a:uLnTx/>
              <a:uFillTx/>
              <a:latin typeface="Calibri"/>
              <a:ea typeface="+mn-ea"/>
              <a:cs typeface="Calibri"/>
            </a:endParaRPr>
          </a:p>
        </p:txBody>
      </p:sp>
      <p:sp>
        <p:nvSpPr>
          <p:cNvPr id="11" name="Text Box 307">
            <a:extLst>
              <a:ext uri="{FF2B5EF4-FFF2-40B4-BE49-F238E27FC236}">
                <a16:creationId xmlns:a16="http://schemas.microsoft.com/office/drawing/2014/main" id="{90EF0C73-3096-4A02-A058-4F30C44F133E}"/>
              </a:ext>
            </a:extLst>
          </p:cNvPr>
          <p:cNvSpPr txBox="1">
            <a:spLocks noChangeArrowheads="1"/>
          </p:cNvSpPr>
          <p:nvPr/>
        </p:nvSpPr>
        <p:spPr bwMode="auto">
          <a:xfrm>
            <a:off x="4305973" y="5738371"/>
            <a:ext cx="4490015"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hangingPunct="1">
              <a:spcBef>
                <a:spcPct val="50000"/>
              </a:spcBef>
              <a:defRPr/>
            </a:pPr>
            <a:r>
              <a:rPr lang="en-US" sz="1300" b="1" kern="0" dirty="0">
                <a:solidFill>
                  <a:srgbClr val="000000"/>
                </a:solidFill>
                <a:latin typeface="Calibri"/>
                <a:cs typeface="Calibri"/>
              </a:rPr>
              <a:t>Data pairs with lower correlation are shown in lighter shades.</a:t>
            </a:r>
            <a:br>
              <a:rPr lang="en-US" sz="1300" b="1" kern="0" dirty="0">
                <a:solidFill>
                  <a:srgbClr val="000000"/>
                </a:solidFill>
                <a:latin typeface="Calibri"/>
                <a:cs typeface="Calibri"/>
              </a:rPr>
            </a:br>
            <a:r>
              <a:rPr lang="en-US" sz="1300" b="1" kern="0" dirty="0">
                <a:solidFill>
                  <a:srgbClr val="000000"/>
                </a:solidFill>
                <a:latin typeface="Calibri"/>
                <a:cs typeface="Calibri"/>
              </a:rPr>
              <a:t>Data pairs with higher correlation are shown in darker shades.</a:t>
            </a:r>
          </a:p>
        </p:txBody>
      </p:sp>
      <p:pic>
        <p:nvPicPr>
          <p:cNvPr id="5" name="Picture 4">
            <a:extLst>
              <a:ext uri="{FF2B5EF4-FFF2-40B4-BE49-F238E27FC236}">
                <a16:creationId xmlns:a16="http://schemas.microsoft.com/office/drawing/2014/main" id="{36F21981-5F7E-4D86-B2D3-0854A4E1D665}"/>
              </a:ext>
            </a:extLst>
          </p:cNvPr>
          <p:cNvPicPr>
            <a:picLocks noChangeAspect="1"/>
          </p:cNvPicPr>
          <p:nvPr/>
        </p:nvPicPr>
        <p:blipFill rotWithShape="1">
          <a:blip r:embed="rId4"/>
          <a:srcRect l="-7707" t="-3290" r="-6689" b="-331"/>
          <a:stretch/>
        </p:blipFill>
        <p:spPr>
          <a:xfrm>
            <a:off x="5246563" y="2589290"/>
            <a:ext cx="3458899" cy="2540873"/>
          </a:xfrm>
          <a:prstGeom prst="rect">
            <a:avLst/>
          </a:prstGeom>
          <a:solidFill>
            <a:schemeClr val="bg1"/>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23698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E62FB-6CEF-4D2B-82B0-59922B3A5E9F}"/>
              </a:ext>
            </a:extLst>
          </p:cNvPr>
          <p:cNvSpPr>
            <a:spLocks noGrp="1"/>
          </p:cNvSpPr>
          <p:nvPr>
            <p:ph type="sldNum" sz="quarter" idx="12"/>
          </p:nvPr>
        </p:nvSpPr>
        <p:spPr/>
        <p:txBody>
          <a:bodyPr/>
          <a:lstStyle/>
          <a:p>
            <a:fld id="{A8160BDD-7155-D744-B749-9730458604AD}" type="slidenum">
              <a:rPr lang="en-US" smtClean="0"/>
              <a:t>49</a:t>
            </a:fld>
            <a:endParaRPr lang="en-US" dirty="0"/>
          </a:p>
        </p:txBody>
      </p:sp>
      <p:sp>
        <p:nvSpPr>
          <p:cNvPr id="4" name="Content Placeholder 3">
            <a:extLst>
              <a:ext uri="{FF2B5EF4-FFF2-40B4-BE49-F238E27FC236}">
                <a16:creationId xmlns:a16="http://schemas.microsoft.com/office/drawing/2014/main" id="{ED606EB5-7F9F-4DD3-9E6B-8D8AA3D75E85}"/>
              </a:ext>
            </a:extLst>
          </p:cNvPr>
          <p:cNvSpPr>
            <a:spLocks noGrp="1"/>
          </p:cNvSpPr>
          <p:nvPr>
            <p:ph idx="1"/>
          </p:nvPr>
        </p:nvSpPr>
        <p:spPr/>
        <p:txBody>
          <a:bodyPr/>
          <a:lstStyle/>
          <a:p>
            <a:r>
              <a:rPr lang="en-US" sz="1600" dirty="0">
                <a:latin typeface="Courier New" panose="02070309020205020404" pitchFamily="49" charset="0"/>
                <a:cs typeface="Courier New" panose="02070309020205020404" pitchFamily="49" charset="0"/>
              </a:rPr>
              <a:t>matplotlib.pyplot.rc('axes', labelsize=14)</a:t>
            </a:r>
          </a:p>
          <a:p>
            <a:r>
              <a:rPr lang="en-US" sz="1600" dirty="0">
                <a:latin typeface="Courier New" panose="02070309020205020404" pitchFamily="49" charset="0"/>
                <a:cs typeface="Courier New" panose="02070309020205020404" pitchFamily="49" charset="0"/>
              </a:rPr>
              <a:t>dataframe.hist( figsize=(20,15) ) </a:t>
            </a:r>
          </a:p>
          <a:p>
            <a:r>
              <a:rPr lang="en-US" sz="1600" dirty="0">
                <a:latin typeface="Courier New" panose="02070309020205020404" pitchFamily="49" charset="0"/>
                <a:cs typeface="Courier New" panose="02070309020205020404" pitchFamily="49" charset="0"/>
              </a:rPr>
              <a:t>matplotlib.pyplot.figure()</a:t>
            </a:r>
          </a:p>
          <a:p>
            <a:r>
              <a:rPr lang="en-US" sz="1600" dirty="0">
                <a:latin typeface="Courier New" panose="02070309020205020404" pitchFamily="49" charset="0"/>
                <a:cs typeface="Courier New" panose="02070309020205020404" pitchFamily="49" charset="0"/>
              </a:rPr>
              <a:t>seaborn.heatmap() </a:t>
            </a:r>
          </a:p>
          <a:p>
            <a:r>
              <a:rPr lang="en-US" sz="1600" dirty="0">
                <a:latin typeface="Courier New" panose="02070309020205020404" pitchFamily="49" charset="0"/>
                <a:cs typeface="Courier New" panose="02070309020205020404" pitchFamily="49" charset="0"/>
              </a:rPr>
              <a:t>matplotlib.pyplot.title() </a:t>
            </a:r>
          </a:p>
          <a:p>
            <a:r>
              <a:rPr lang="en-US" sz="1600" dirty="0">
                <a:latin typeface="Courier New" panose="02070309020205020404" pitchFamily="49" charset="0"/>
                <a:cs typeface="Courier New" panose="02070309020205020404" pitchFamily="49" charset="0"/>
              </a:rPr>
              <a:t>matplotlib.pyplot.subplot()</a:t>
            </a:r>
          </a:p>
          <a:p>
            <a:r>
              <a:rPr lang="en-US" dirty="0"/>
              <a:t>Complete documentation may be found at </a:t>
            </a:r>
            <a:r>
              <a:rPr lang="en-US" b="1" dirty="0"/>
              <a:t>https://matplotlib.org</a:t>
            </a:r>
            <a:r>
              <a:rPr lang="en-US" dirty="0"/>
              <a:t>, </a:t>
            </a:r>
            <a:r>
              <a:rPr lang="en-US" b="1" dirty="0"/>
              <a:t>https://pandas.pydata.org</a:t>
            </a:r>
            <a:r>
              <a:rPr lang="en-US" dirty="0"/>
              <a:t>, and </a:t>
            </a:r>
            <a:r>
              <a:rPr lang="en-US" b="1" dirty="0"/>
              <a:t>https://seaborn.pydata.org</a:t>
            </a:r>
            <a:r>
              <a:rPr lang="en-US" dirty="0"/>
              <a:t>.</a:t>
            </a:r>
          </a:p>
        </p:txBody>
      </p:sp>
      <p:sp>
        <p:nvSpPr>
          <p:cNvPr id="2" name="Title 1">
            <a:extLst>
              <a:ext uri="{FF2B5EF4-FFF2-40B4-BE49-F238E27FC236}">
                <a16:creationId xmlns:a16="http://schemas.microsoft.com/office/drawing/2014/main" id="{C58279A1-205B-4508-A59D-3202DFF68D38}"/>
              </a:ext>
            </a:extLst>
          </p:cNvPr>
          <p:cNvSpPr>
            <a:spLocks noGrp="1"/>
          </p:cNvSpPr>
          <p:nvPr>
            <p:ph type="title"/>
          </p:nvPr>
        </p:nvSpPr>
        <p:spPr/>
        <p:txBody>
          <a:bodyPr/>
          <a:lstStyle/>
          <a:p>
            <a:r>
              <a:rPr lang="en-US" dirty="0"/>
              <a:t>Use Python to Generate Visualizations</a:t>
            </a:r>
          </a:p>
        </p:txBody>
      </p:sp>
      <p:pic>
        <p:nvPicPr>
          <p:cNvPr id="5" name="Picture 4" descr="Image result for checklist png">
            <a:extLst>
              <a:ext uri="{FF2B5EF4-FFF2-40B4-BE49-F238E27FC236}">
                <a16:creationId xmlns:a16="http://schemas.microsoft.com/office/drawing/2014/main" id="{F68632EC-6BD2-4D6C-AE40-9F123B17D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8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67582-DFF2-4139-990A-D2B1345AC007}"/>
              </a:ext>
            </a:extLst>
          </p:cNvPr>
          <p:cNvSpPr>
            <a:spLocks noGrp="1"/>
          </p:cNvSpPr>
          <p:nvPr>
            <p:ph type="sldNum" sz="quarter" idx="12"/>
          </p:nvPr>
        </p:nvSpPr>
        <p:spPr/>
        <p:txBody>
          <a:bodyPr/>
          <a:lstStyle/>
          <a:p>
            <a:fld id="{A8160BDD-7155-D744-B749-9730458604AD}" type="slidenum">
              <a:rPr lang="en-US" smtClean="0"/>
              <a:pPr/>
              <a:t>5</a:t>
            </a:fld>
            <a:endParaRPr lang="en-US" dirty="0"/>
          </a:p>
        </p:txBody>
      </p:sp>
      <p:sp>
        <p:nvSpPr>
          <p:cNvPr id="4" name="Title 3">
            <a:extLst>
              <a:ext uri="{FF2B5EF4-FFF2-40B4-BE49-F238E27FC236}">
                <a16:creationId xmlns:a16="http://schemas.microsoft.com/office/drawing/2014/main" id="{4F9A65C9-69DB-46D5-B346-A3BEC685F4C6}"/>
              </a:ext>
            </a:extLst>
          </p:cNvPr>
          <p:cNvSpPr>
            <a:spLocks noGrp="1"/>
          </p:cNvSpPr>
          <p:nvPr>
            <p:ph type="title"/>
          </p:nvPr>
        </p:nvSpPr>
        <p:spPr/>
        <p:txBody>
          <a:bodyPr/>
          <a:lstStyle/>
          <a:p>
            <a:r>
              <a:rPr lang="en-US" dirty="0"/>
              <a:t>Terms Describing Portions of Data</a:t>
            </a:r>
          </a:p>
        </p:txBody>
      </p:sp>
      <p:graphicFrame>
        <p:nvGraphicFramePr>
          <p:cNvPr id="6" name="Group 64">
            <a:extLst>
              <a:ext uri="{FF2B5EF4-FFF2-40B4-BE49-F238E27FC236}">
                <a16:creationId xmlns:a16="http://schemas.microsoft.com/office/drawing/2014/main" id="{0B15B972-093E-423F-BA57-068FF2FD6A44}"/>
              </a:ext>
            </a:extLst>
          </p:cNvPr>
          <p:cNvGraphicFramePr>
            <a:graphicFrameLocks noGrp="1"/>
          </p:cNvGraphicFramePr>
          <p:nvPr>
            <p:extLst>
              <p:ext uri="{D42A27DB-BD31-4B8C-83A1-F6EECF244321}">
                <p14:modId xmlns:p14="http://schemas.microsoft.com/office/powerpoint/2010/main" val="860787400"/>
              </p:ext>
            </p:extLst>
          </p:nvPr>
        </p:nvGraphicFramePr>
        <p:xfrm>
          <a:off x="2511484" y="2526353"/>
          <a:ext cx="4209543" cy="1420752"/>
        </p:xfrm>
        <a:graphic>
          <a:graphicData uri="http://schemas.openxmlformats.org/drawingml/2006/table">
            <a:tbl>
              <a:tblPr/>
              <a:tblGrid>
                <a:gridCol w="987743">
                  <a:extLst>
                    <a:ext uri="{9D8B030D-6E8A-4147-A177-3AD203B41FA5}">
                      <a16:colId xmlns:a16="http://schemas.microsoft.com/office/drawing/2014/main" val="20000"/>
                    </a:ext>
                  </a:extLst>
                </a:gridCol>
                <a:gridCol w="900430">
                  <a:extLst>
                    <a:ext uri="{9D8B030D-6E8A-4147-A177-3AD203B41FA5}">
                      <a16:colId xmlns:a16="http://schemas.microsoft.com/office/drawing/2014/main" val="20001"/>
                    </a:ext>
                  </a:extLst>
                </a:gridCol>
                <a:gridCol w="1236091">
                  <a:extLst>
                    <a:ext uri="{9D8B030D-6E8A-4147-A177-3AD203B41FA5}">
                      <a16:colId xmlns:a16="http://schemas.microsoft.com/office/drawing/2014/main" val="3916119701"/>
                    </a:ext>
                  </a:extLst>
                </a:gridCol>
                <a:gridCol w="1085279">
                  <a:extLst>
                    <a:ext uri="{9D8B030D-6E8A-4147-A177-3AD203B41FA5}">
                      <a16:colId xmlns:a16="http://schemas.microsoft.com/office/drawing/2014/main" val="4138141682"/>
                    </a:ext>
                  </a:extLst>
                </a:gridCol>
              </a:tblGrid>
              <a:tr h="32574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House ID</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price</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square_feet</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bedrooms</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1816">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Calibri"/>
                          <a:ea typeface="+mn-ea"/>
                          <a:cs typeface="Calibri"/>
                        </a:rPr>
                        <a:t>00323</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457200" rtl="0" eaLnBrk="1" fontAlgn="auto" latinLnBrk="0" hangingPunct="1">
                        <a:lnSpc>
                          <a:spcPct val="100000"/>
                        </a:lnSpc>
                        <a:spcBef>
                          <a:spcPct val="20000"/>
                        </a:spcBef>
                        <a:spcAft>
                          <a:spcPts val="0"/>
                        </a:spcAft>
                        <a:buClr>
                          <a:srgbClr val="009DDC"/>
                        </a:buClr>
                        <a:buSzTx/>
                        <a:buFont typeface="Arial"/>
                        <a:buNone/>
                        <a:tabLst/>
                      </a:pPr>
                      <a:r>
                        <a:rPr lang="en-US" sz="1400" kern="1200" baseline="0" dirty="0">
                          <a:solidFill>
                            <a:schemeClr val="tx1"/>
                          </a:solidFill>
                          <a:latin typeface="+mn-lt"/>
                          <a:ea typeface="+mn-ea"/>
                          <a:cs typeface="+mn-cs"/>
                        </a:rPr>
                        <a:t>$549,000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457200" rtl="0" eaLnBrk="1" fontAlgn="auto" latinLnBrk="0" hangingPunct="1">
                        <a:lnSpc>
                          <a:spcPct val="100000"/>
                        </a:lnSpc>
                        <a:spcBef>
                          <a:spcPct val="20000"/>
                        </a:spcBef>
                        <a:spcAft>
                          <a:spcPts val="0"/>
                        </a:spcAft>
                        <a:buClr>
                          <a:srgbClr val="009DDC"/>
                        </a:buClr>
                        <a:buSzTx/>
                        <a:buFont typeface="Arial"/>
                        <a:buNone/>
                        <a:tabLst/>
                      </a:pPr>
                      <a:r>
                        <a:rPr lang="en-US" sz="1400" kern="1200" baseline="0" dirty="0">
                          <a:solidFill>
                            <a:schemeClr val="tx1"/>
                          </a:solidFill>
                          <a:latin typeface="+mn-lt"/>
                          <a:ea typeface="+mn-ea"/>
                          <a:cs typeface="+mn-cs"/>
                        </a:rPr>
                        <a:t>5500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457200" rtl="0" eaLnBrk="1" fontAlgn="auto" latinLnBrk="0" hangingPunct="1">
                        <a:lnSpc>
                          <a:spcPct val="100000"/>
                        </a:lnSpc>
                        <a:spcBef>
                          <a:spcPct val="20000"/>
                        </a:spcBef>
                        <a:spcAft>
                          <a:spcPts val="0"/>
                        </a:spcAft>
                        <a:buClr>
                          <a:srgbClr val="009DDC"/>
                        </a:buClr>
                        <a:buSzTx/>
                        <a:buFont typeface="Arial"/>
                        <a:buNone/>
                        <a:tabLst/>
                      </a:pPr>
                      <a:r>
                        <a:rPr lang="en-US" sz="1400" kern="1200" baseline="0" dirty="0">
                          <a:solidFill>
                            <a:schemeClr val="tx1"/>
                          </a:solidFill>
                          <a:latin typeface="+mn-lt"/>
                          <a:ea typeface="+mn-ea"/>
                          <a:cs typeface="+mn-cs"/>
                        </a:rPr>
                        <a:t>8</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1816">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00356</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$329,000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2900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5</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1816">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00451</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$99,500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1200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kern="1200" cap="none" normalizeH="0" baseline="0" dirty="0">
                          <a:ln>
                            <a:noFill/>
                          </a:ln>
                          <a:solidFill>
                            <a:schemeClr val="tx1"/>
                          </a:solidFill>
                          <a:effectLst/>
                          <a:latin typeface="Calibri"/>
                          <a:ea typeface="+mn-ea"/>
                          <a:cs typeface="Calibri"/>
                        </a:rPr>
                        <a:t>2</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Line 167">
            <a:extLst>
              <a:ext uri="{FF2B5EF4-FFF2-40B4-BE49-F238E27FC236}">
                <a16:creationId xmlns:a16="http://schemas.microsoft.com/office/drawing/2014/main" id="{F47EF53C-78C3-47A0-8113-75FB91F44CD1}"/>
              </a:ext>
            </a:extLst>
          </p:cNvPr>
          <p:cNvSpPr>
            <a:spLocks noChangeShapeType="1"/>
          </p:cNvSpPr>
          <p:nvPr/>
        </p:nvSpPr>
        <p:spPr bwMode="auto">
          <a:xfrm rot="5400000" flipH="1">
            <a:off x="5971091" y="2119486"/>
            <a:ext cx="412034" cy="4272"/>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 name="Rounded Rectangle 143">
            <a:extLst>
              <a:ext uri="{FF2B5EF4-FFF2-40B4-BE49-F238E27FC236}">
                <a16:creationId xmlns:a16="http://schemas.microsoft.com/office/drawing/2014/main" id="{7F91C1C3-4EBA-48D6-B033-FBDBE0A01701}"/>
              </a:ext>
            </a:extLst>
          </p:cNvPr>
          <p:cNvSpPr/>
          <p:nvPr/>
        </p:nvSpPr>
        <p:spPr>
          <a:xfrm>
            <a:off x="5586317" y="1305194"/>
            <a:ext cx="1177309"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Attribute</a:t>
            </a:r>
          </a:p>
        </p:txBody>
      </p:sp>
      <p:sp>
        <p:nvSpPr>
          <p:cNvPr id="9" name="Rounded Rectangle 149">
            <a:extLst>
              <a:ext uri="{FF2B5EF4-FFF2-40B4-BE49-F238E27FC236}">
                <a16:creationId xmlns:a16="http://schemas.microsoft.com/office/drawing/2014/main" id="{0B7610AA-0A7C-414A-BC06-98CD265AB1A0}"/>
              </a:ext>
            </a:extLst>
          </p:cNvPr>
          <p:cNvSpPr/>
          <p:nvPr/>
        </p:nvSpPr>
        <p:spPr>
          <a:xfrm>
            <a:off x="5586317" y="1687842"/>
            <a:ext cx="117730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Column/field</a:t>
            </a:r>
          </a:p>
        </p:txBody>
      </p:sp>
      <p:sp>
        <p:nvSpPr>
          <p:cNvPr id="10" name="AutoShape 303">
            <a:extLst>
              <a:ext uri="{FF2B5EF4-FFF2-40B4-BE49-F238E27FC236}">
                <a16:creationId xmlns:a16="http://schemas.microsoft.com/office/drawing/2014/main" id="{4C7C20A4-17ED-4899-A0AE-8F8C20D43DED}"/>
              </a:ext>
            </a:extLst>
          </p:cNvPr>
          <p:cNvSpPr>
            <a:spLocks/>
          </p:cNvSpPr>
          <p:nvPr/>
        </p:nvSpPr>
        <p:spPr bwMode="auto">
          <a:xfrm rot="5400000" flipH="1" flipV="1">
            <a:off x="6136938" y="1956600"/>
            <a:ext cx="87312" cy="892887"/>
          </a:xfrm>
          <a:prstGeom prst="rightBrace">
            <a:avLst>
              <a:gd name="adj1" fmla="val 65909"/>
              <a:gd name="adj2" fmla="val 50000"/>
            </a:avLst>
          </a:prstGeom>
          <a:noFill/>
          <a:ln w="1905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AutoShape 303">
            <a:extLst>
              <a:ext uri="{FF2B5EF4-FFF2-40B4-BE49-F238E27FC236}">
                <a16:creationId xmlns:a16="http://schemas.microsoft.com/office/drawing/2014/main" id="{5CCFAA45-7CF1-4797-83C0-B67E7E7D5CC2}"/>
              </a:ext>
            </a:extLst>
          </p:cNvPr>
          <p:cNvSpPr>
            <a:spLocks/>
          </p:cNvSpPr>
          <p:nvPr/>
        </p:nvSpPr>
        <p:spPr bwMode="auto">
          <a:xfrm flipH="1" flipV="1">
            <a:off x="2382838" y="3220249"/>
            <a:ext cx="56814" cy="370675"/>
          </a:xfrm>
          <a:prstGeom prst="rightBrace">
            <a:avLst>
              <a:gd name="adj1" fmla="val 65909"/>
              <a:gd name="adj2" fmla="val 50000"/>
            </a:avLst>
          </a:prstGeom>
          <a:noFill/>
          <a:ln w="1905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Line 167">
            <a:extLst>
              <a:ext uri="{FF2B5EF4-FFF2-40B4-BE49-F238E27FC236}">
                <a16:creationId xmlns:a16="http://schemas.microsoft.com/office/drawing/2014/main" id="{FB2C1C47-C7C9-4D32-86DF-8B43F158E416}"/>
              </a:ext>
            </a:extLst>
          </p:cNvPr>
          <p:cNvSpPr>
            <a:spLocks noChangeShapeType="1"/>
          </p:cNvSpPr>
          <p:nvPr/>
        </p:nvSpPr>
        <p:spPr bwMode="auto">
          <a:xfrm rot="5400000">
            <a:off x="2120556" y="3196927"/>
            <a:ext cx="4759" cy="422078"/>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ounded Rectangle 149">
            <a:extLst>
              <a:ext uri="{FF2B5EF4-FFF2-40B4-BE49-F238E27FC236}">
                <a16:creationId xmlns:a16="http://schemas.microsoft.com/office/drawing/2014/main" id="{BFC8C39B-488B-419C-897B-24D0C7569218}"/>
              </a:ext>
            </a:extLst>
          </p:cNvPr>
          <p:cNvSpPr/>
          <p:nvPr/>
        </p:nvSpPr>
        <p:spPr>
          <a:xfrm>
            <a:off x="830054" y="3268267"/>
            <a:ext cx="117730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Row/record</a:t>
            </a:r>
          </a:p>
        </p:txBody>
      </p:sp>
      <p:sp>
        <p:nvSpPr>
          <p:cNvPr id="15" name="Rectangle: Rounded Corners 14">
            <a:extLst>
              <a:ext uri="{FF2B5EF4-FFF2-40B4-BE49-F238E27FC236}">
                <a16:creationId xmlns:a16="http://schemas.microsoft.com/office/drawing/2014/main" id="{E53DF56D-8F4C-444C-BE42-29C8E5A1A9BD}"/>
              </a:ext>
            </a:extLst>
          </p:cNvPr>
          <p:cNvSpPr/>
          <p:nvPr/>
        </p:nvSpPr>
        <p:spPr>
          <a:xfrm>
            <a:off x="5621338" y="3252436"/>
            <a:ext cx="301553" cy="271806"/>
          </a:xfrm>
          <a:prstGeom prst="roundRect">
            <a:avLst/>
          </a:prstGeom>
          <a:noFill/>
          <a:ln w="28575" cap="flat" cmpd="sng" algn="ctr">
            <a:solidFill>
              <a:schemeClr val="tx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Line 167">
            <a:extLst>
              <a:ext uri="{FF2B5EF4-FFF2-40B4-BE49-F238E27FC236}">
                <a16:creationId xmlns:a16="http://schemas.microsoft.com/office/drawing/2014/main" id="{8855C137-D5BD-4D70-B4EA-2D227CE6F642}"/>
              </a:ext>
            </a:extLst>
          </p:cNvPr>
          <p:cNvSpPr>
            <a:spLocks noChangeShapeType="1"/>
          </p:cNvSpPr>
          <p:nvPr/>
        </p:nvSpPr>
        <p:spPr bwMode="auto">
          <a:xfrm rot="5400000" flipV="1">
            <a:off x="6611908" y="2907139"/>
            <a:ext cx="0" cy="1006416"/>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Rounded Rectangle 143">
            <a:extLst>
              <a:ext uri="{FF2B5EF4-FFF2-40B4-BE49-F238E27FC236}">
                <a16:creationId xmlns:a16="http://schemas.microsoft.com/office/drawing/2014/main" id="{3925EB72-F9B9-4FC5-9660-9A972CAF5185}"/>
              </a:ext>
            </a:extLst>
          </p:cNvPr>
          <p:cNvSpPr/>
          <p:nvPr/>
        </p:nvSpPr>
        <p:spPr>
          <a:xfrm>
            <a:off x="6988423" y="2903185"/>
            <a:ext cx="1431677"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alibri"/>
                <a:ea typeface="+mn-ea"/>
                <a:cs typeface="Calibri"/>
              </a:rPr>
              <a:t>Feature</a:t>
            </a:r>
          </a:p>
        </p:txBody>
      </p:sp>
      <p:sp>
        <p:nvSpPr>
          <p:cNvPr id="20" name="Rounded Rectangle 149">
            <a:extLst>
              <a:ext uri="{FF2B5EF4-FFF2-40B4-BE49-F238E27FC236}">
                <a16:creationId xmlns:a16="http://schemas.microsoft.com/office/drawing/2014/main" id="{B68B906D-B4A8-48DF-8ABC-34368E25319C}"/>
              </a:ext>
            </a:extLst>
          </p:cNvPr>
          <p:cNvSpPr/>
          <p:nvPr/>
        </p:nvSpPr>
        <p:spPr>
          <a:xfrm>
            <a:off x="6984822" y="3268267"/>
            <a:ext cx="1431677"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Data item/value</a:t>
            </a:r>
          </a:p>
        </p:txBody>
      </p:sp>
      <p:sp>
        <p:nvSpPr>
          <p:cNvPr id="21" name="Rectangle 20">
            <a:extLst>
              <a:ext uri="{FF2B5EF4-FFF2-40B4-BE49-F238E27FC236}">
                <a16:creationId xmlns:a16="http://schemas.microsoft.com/office/drawing/2014/main" id="{A6F980DB-9BCF-42BA-8DEC-EFE5551F4271}"/>
              </a:ext>
            </a:extLst>
          </p:cNvPr>
          <p:cNvSpPr/>
          <p:nvPr/>
        </p:nvSpPr>
        <p:spPr>
          <a:xfrm>
            <a:off x="6997521" y="2472545"/>
            <a:ext cx="1418978" cy="338554"/>
          </a:xfrm>
          <a:prstGeom prst="rect">
            <a:avLst/>
          </a:prstGeom>
        </p:spPr>
        <p:txBody>
          <a:bodyPr wrap="none">
            <a:spAutoFit/>
          </a:bodyPr>
          <a:lstStyle/>
          <a:p>
            <a:pPr algn="ctr"/>
            <a:r>
              <a:rPr lang="en-US" sz="1600" b="1" dirty="0">
                <a:latin typeface="Courier New" panose="02070309020205020404" pitchFamily="49" charset="0"/>
                <a:cs typeface="Courier New" panose="02070309020205020404" pitchFamily="49" charset="0"/>
              </a:rPr>
              <a:t>bedrooms=5</a:t>
            </a:r>
          </a:p>
        </p:txBody>
      </p:sp>
    </p:spTree>
    <p:extLst>
      <p:ext uri="{BB962C8B-B14F-4D97-AF65-F5344CB8AC3E}">
        <p14:creationId xmlns:p14="http://schemas.microsoft.com/office/powerpoint/2010/main" val="388117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44E6C8-A6D1-41FE-A042-9B5DB2AD2766}"/>
              </a:ext>
            </a:extLst>
          </p:cNvPr>
          <p:cNvSpPr>
            <a:spLocks noGrp="1"/>
          </p:cNvSpPr>
          <p:nvPr>
            <p:ph type="sldNum" sz="quarter" idx="12"/>
          </p:nvPr>
        </p:nvSpPr>
        <p:spPr/>
        <p:txBody>
          <a:bodyPr/>
          <a:lstStyle/>
          <a:p>
            <a:fld id="{A8160BDD-7155-D744-B749-9730458604AD}" type="slidenum">
              <a:rPr lang="en-US" smtClean="0"/>
              <a:pPr/>
              <a:t>50</a:t>
            </a:fld>
            <a:endParaRPr lang="en-US" dirty="0"/>
          </a:p>
        </p:txBody>
      </p:sp>
      <p:sp>
        <p:nvSpPr>
          <p:cNvPr id="3" name="Content Placeholder 2">
            <a:extLst>
              <a:ext uri="{FF2B5EF4-FFF2-40B4-BE49-F238E27FC236}">
                <a16:creationId xmlns:a16="http://schemas.microsoft.com/office/drawing/2014/main" id="{94F56E50-D5A6-4D9D-9E42-C87BDED5466C}"/>
              </a:ext>
            </a:extLst>
          </p:cNvPr>
          <p:cNvSpPr>
            <a:spLocks noGrp="1"/>
          </p:cNvSpPr>
          <p:nvPr>
            <p:ph idx="1"/>
          </p:nvPr>
        </p:nvSpPr>
        <p:spPr/>
        <p:txBody>
          <a:bodyPr/>
          <a:lstStyle/>
          <a:p>
            <a:r>
              <a:rPr lang="en-US" dirty="0"/>
              <a:t>You have used various statistical measures to examine values in the dataset.</a:t>
            </a:r>
          </a:p>
          <a:p>
            <a:r>
              <a:rPr lang="en-US" dirty="0"/>
              <a:t>Now you will use visualizations (various types of charts) to gain additional insights regarding the data.</a:t>
            </a:r>
          </a:p>
        </p:txBody>
      </p:sp>
      <p:sp>
        <p:nvSpPr>
          <p:cNvPr id="4" name="Title 3">
            <a:extLst>
              <a:ext uri="{FF2B5EF4-FFF2-40B4-BE49-F238E27FC236}">
                <a16:creationId xmlns:a16="http://schemas.microsoft.com/office/drawing/2014/main" id="{639279DB-EBF1-449F-8FED-DFAC95CBEC5E}"/>
              </a:ext>
            </a:extLst>
          </p:cNvPr>
          <p:cNvSpPr>
            <a:spLocks noGrp="1"/>
          </p:cNvSpPr>
          <p:nvPr>
            <p:ph type="title"/>
          </p:nvPr>
        </p:nvSpPr>
        <p:spPr/>
        <p:txBody>
          <a:bodyPr/>
          <a:lstStyle/>
          <a:p>
            <a:r>
              <a:rPr lang="en-US" dirty="0"/>
              <a:t>Activity: Analyzing a Dataset Using Visualizations</a:t>
            </a:r>
          </a:p>
        </p:txBody>
      </p:sp>
    </p:spTree>
    <p:extLst>
      <p:ext uri="{BB962C8B-B14F-4D97-AF65-F5344CB8AC3E}">
        <p14:creationId xmlns:p14="http://schemas.microsoft.com/office/powerpoint/2010/main" val="3764046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51</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Prepare Data</a:t>
            </a:r>
          </a:p>
        </p:txBody>
      </p:sp>
      <p:pic>
        <p:nvPicPr>
          <p:cNvPr id="7" name="Picture 6">
            <a:extLst>
              <a:ext uri="{FF2B5EF4-FFF2-40B4-BE49-F238E27FC236}">
                <a16:creationId xmlns:a16="http://schemas.microsoft.com/office/drawing/2014/main" id="{E60F91CC-A9E4-4970-8114-03A03C335548}"/>
              </a:ext>
            </a:extLst>
          </p:cNvPr>
          <p:cNvPicPr>
            <a:picLocks noChangeAspect="1"/>
          </p:cNvPicPr>
          <p:nvPr/>
        </p:nvPicPr>
        <p:blipFill>
          <a:blip r:embed="rId3"/>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2941755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7BDBD8-9391-4258-BDD8-5028524E6B27}"/>
              </a:ext>
            </a:extLst>
          </p:cNvPr>
          <p:cNvPicPr>
            <a:picLocks noChangeAspect="1"/>
          </p:cNvPicPr>
          <p:nvPr/>
        </p:nvPicPr>
        <p:blipFill rotWithShape="1">
          <a:blip r:embed="rId3"/>
          <a:srcRect r="8636"/>
          <a:stretch/>
        </p:blipFill>
        <p:spPr>
          <a:xfrm>
            <a:off x="2021847" y="3215061"/>
            <a:ext cx="7236453" cy="3535050"/>
          </a:xfrm>
          <a:prstGeom prst="rect">
            <a:avLst/>
          </a:prstGeom>
        </p:spPr>
      </p:pic>
      <p:sp>
        <p:nvSpPr>
          <p:cNvPr id="2" name="Slide Number Placeholder 1">
            <a:extLst>
              <a:ext uri="{FF2B5EF4-FFF2-40B4-BE49-F238E27FC236}">
                <a16:creationId xmlns:a16="http://schemas.microsoft.com/office/drawing/2014/main" id="{E427AFCF-3D4C-487B-B9DA-CFA333CF7B84}"/>
              </a:ext>
            </a:extLst>
          </p:cNvPr>
          <p:cNvSpPr>
            <a:spLocks noGrp="1"/>
          </p:cNvSpPr>
          <p:nvPr>
            <p:ph type="sldNum" sz="quarter" idx="12"/>
          </p:nvPr>
        </p:nvSpPr>
        <p:spPr/>
        <p:txBody>
          <a:bodyPr/>
          <a:lstStyle/>
          <a:p>
            <a:fld id="{A8160BDD-7155-D744-B749-9730458604AD}" type="slidenum">
              <a:rPr lang="en-US" smtClean="0"/>
              <a:t>52</a:t>
            </a:fld>
            <a:endParaRPr lang="en-US" dirty="0"/>
          </a:p>
        </p:txBody>
      </p:sp>
      <p:sp>
        <p:nvSpPr>
          <p:cNvPr id="6" name="Content Placeholder 5">
            <a:extLst>
              <a:ext uri="{FF2B5EF4-FFF2-40B4-BE49-F238E27FC236}">
                <a16:creationId xmlns:a16="http://schemas.microsoft.com/office/drawing/2014/main" id="{67DA0FCB-DC0C-45F4-9EFC-8A423472B429}"/>
              </a:ext>
            </a:extLst>
          </p:cNvPr>
          <p:cNvSpPr>
            <a:spLocks noGrp="1"/>
          </p:cNvSpPr>
          <p:nvPr>
            <p:ph idx="1"/>
          </p:nvPr>
        </p:nvSpPr>
        <p:spPr>
          <a:xfrm>
            <a:off x="341925" y="1302040"/>
            <a:ext cx="8527755" cy="4920960"/>
          </a:xfrm>
        </p:spPr>
        <p:txBody>
          <a:bodyPr/>
          <a:lstStyle/>
          <a:p>
            <a:r>
              <a:rPr lang="en-US" dirty="0"/>
              <a:t>Data cleaning (also called data cleansing or scrubbing)</a:t>
            </a:r>
          </a:p>
          <a:p>
            <a:pPr lvl="1"/>
            <a:r>
              <a:rPr lang="en-US" dirty="0"/>
              <a:t>Locating and removing errors and inconsistencies in data</a:t>
            </a:r>
          </a:p>
          <a:p>
            <a:pPr lvl="1"/>
            <a:r>
              <a:rPr lang="en-US" dirty="0"/>
              <a:t>Removing or handling incorrect or missing data, outliers, and so forth</a:t>
            </a:r>
          </a:p>
          <a:p>
            <a:pPr lvl="1"/>
            <a:r>
              <a:rPr lang="en-US" dirty="0"/>
              <a:t>Standardize column names to make them consistent, readable, and understandable</a:t>
            </a:r>
          </a:p>
          <a:p>
            <a:pPr lvl="1"/>
            <a:r>
              <a:rPr lang="en-US" dirty="0"/>
              <a:t>Remove padding or embedded spaces</a:t>
            </a:r>
          </a:p>
          <a:p>
            <a:r>
              <a:rPr lang="en-US" dirty="0"/>
              <a:t>Feature engineering</a:t>
            </a:r>
          </a:p>
          <a:p>
            <a:pPr lvl="1"/>
            <a:r>
              <a:rPr lang="en-US" dirty="0"/>
              <a:t>Transforming columns of raw data in the original dataset into features that are useful to support machine learning is called feature engineering. </a:t>
            </a:r>
          </a:p>
          <a:p>
            <a:pPr lvl="1"/>
            <a:r>
              <a:rPr lang="en-US" dirty="0"/>
              <a:t>Examples: Extract combined values into separate columns, create a new column </a:t>
            </a:r>
            <a:br>
              <a:rPr lang="en-US" dirty="0"/>
            </a:br>
            <a:r>
              <a:rPr lang="en-US" dirty="0"/>
              <a:t>based on values in other columns.</a:t>
            </a:r>
          </a:p>
          <a:p>
            <a:r>
              <a:rPr lang="en-US" dirty="0"/>
              <a:t>Can be tedious and time consuming—sometimes called data wrangling or </a:t>
            </a:r>
            <a:br>
              <a:rPr lang="en-US" dirty="0"/>
            </a:br>
            <a:r>
              <a:rPr lang="en-US" dirty="0"/>
              <a:t>data munging, particularly when performed manually or outside of </a:t>
            </a:r>
            <a:br>
              <a:rPr lang="en-US" dirty="0"/>
            </a:br>
            <a:r>
              <a:rPr lang="en-US" dirty="0"/>
              <a:t>formal, repeatable processes.</a:t>
            </a:r>
          </a:p>
          <a:p>
            <a:r>
              <a:rPr lang="en-US" dirty="0"/>
              <a:t>Libraries such as pandas provide functions that enable you to </a:t>
            </a:r>
            <a:br>
              <a:rPr lang="en-US" dirty="0"/>
            </a:br>
            <a:r>
              <a:rPr lang="en-US" dirty="0"/>
              <a:t>automate data preparation.</a:t>
            </a:r>
          </a:p>
        </p:txBody>
      </p:sp>
      <p:sp>
        <p:nvSpPr>
          <p:cNvPr id="5" name="Title 4">
            <a:extLst>
              <a:ext uri="{FF2B5EF4-FFF2-40B4-BE49-F238E27FC236}">
                <a16:creationId xmlns:a16="http://schemas.microsoft.com/office/drawing/2014/main" id="{57C74EBA-11A7-48E3-BD34-5C4A88498FE0}"/>
              </a:ext>
            </a:extLst>
          </p:cNvPr>
          <p:cNvSpPr>
            <a:spLocks noGrp="1"/>
          </p:cNvSpPr>
          <p:nvPr>
            <p:ph type="title"/>
          </p:nvPr>
        </p:nvSpPr>
        <p:spPr/>
        <p:txBody>
          <a:bodyPr/>
          <a:lstStyle/>
          <a:p>
            <a:r>
              <a:rPr lang="en-US" dirty="0"/>
              <a:t>Data Preparation</a:t>
            </a:r>
          </a:p>
        </p:txBody>
      </p:sp>
    </p:spTree>
    <p:extLst>
      <p:ext uri="{BB962C8B-B14F-4D97-AF65-F5344CB8AC3E}">
        <p14:creationId xmlns:p14="http://schemas.microsoft.com/office/powerpoint/2010/main" val="1592048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9A4FAE-5E14-414D-9DF3-0D29C712842B}"/>
              </a:ext>
            </a:extLst>
          </p:cNvPr>
          <p:cNvSpPr>
            <a:spLocks noGrp="1"/>
          </p:cNvSpPr>
          <p:nvPr>
            <p:ph type="sldNum" sz="quarter" idx="12"/>
          </p:nvPr>
        </p:nvSpPr>
        <p:spPr/>
        <p:txBody>
          <a:bodyPr/>
          <a:lstStyle/>
          <a:p>
            <a:fld id="{A8160BDD-7155-D744-B749-9730458604AD}" type="slidenum">
              <a:rPr lang="en-US" smtClean="0"/>
              <a:pPr/>
              <a:t>53</a:t>
            </a:fld>
            <a:endParaRPr lang="en-US" dirty="0"/>
          </a:p>
        </p:txBody>
      </p:sp>
      <p:sp>
        <p:nvSpPr>
          <p:cNvPr id="3" name="Content Placeholder 2">
            <a:extLst>
              <a:ext uri="{FF2B5EF4-FFF2-40B4-BE49-F238E27FC236}">
                <a16:creationId xmlns:a16="http://schemas.microsoft.com/office/drawing/2014/main" id="{E2199A9C-2DF1-4E4B-93F2-1C877E64CB9D}"/>
              </a:ext>
            </a:extLst>
          </p:cNvPr>
          <p:cNvSpPr>
            <a:spLocks noGrp="1"/>
          </p:cNvSpPr>
          <p:nvPr>
            <p:ph idx="1"/>
          </p:nvPr>
        </p:nvSpPr>
        <p:spPr/>
        <p:txBody>
          <a:bodyPr/>
          <a:lstStyle/>
          <a:p>
            <a:r>
              <a:rPr lang="en-US" dirty="0"/>
              <a:t>Data items may be represented differently in various sources:</a:t>
            </a:r>
          </a:p>
          <a:p>
            <a:pPr lvl="1"/>
            <a:r>
              <a:rPr lang="en-US" dirty="0"/>
              <a:t>Different data types and levels of precision.</a:t>
            </a:r>
          </a:p>
          <a:p>
            <a:pPr lvl="1"/>
            <a:r>
              <a:rPr lang="en-US" dirty="0"/>
              <a:t>Dates stored as string, datetime object, or number.</a:t>
            </a:r>
          </a:p>
          <a:p>
            <a:pPr lvl="1"/>
            <a:r>
              <a:rPr lang="en-US" dirty="0"/>
              <a:t>Values combined from multiple sources must be converted to a consistent data type and format to support the ML algorithms you're using to process the data.</a:t>
            </a:r>
          </a:p>
          <a:p>
            <a:pPr lvl="1"/>
            <a:r>
              <a:rPr lang="en-US" dirty="0"/>
              <a:t>Multiple data types combined within a single string should be split into columns with appropriate data types for each.</a:t>
            </a:r>
          </a:p>
        </p:txBody>
      </p:sp>
      <p:sp>
        <p:nvSpPr>
          <p:cNvPr id="4" name="Title 3">
            <a:extLst>
              <a:ext uri="{FF2B5EF4-FFF2-40B4-BE49-F238E27FC236}">
                <a16:creationId xmlns:a16="http://schemas.microsoft.com/office/drawing/2014/main" id="{AC90DE59-8FB8-4738-9476-B039964F3D1E}"/>
              </a:ext>
            </a:extLst>
          </p:cNvPr>
          <p:cNvSpPr>
            <a:spLocks noGrp="1"/>
          </p:cNvSpPr>
          <p:nvPr>
            <p:ph type="title"/>
          </p:nvPr>
        </p:nvSpPr>
        <p:spPr/>
        <p:txBody>
          <a:bodyPr/>
          <a:lstStyle/>
          <a:p>
            <a:r>
              <a:rPr lang="en-US" dirty="0"/>
              <a:t>Data Types</a:t>
            </a:r>
          </a:p>
        </p:txBody>
      </p:sp>
    </p:spTree>
    <p:extLst>
      <p:ext uri="{BB962C8B-B14F-4D97-AF65-F5344CB8AC3E}">
        <p14:creationId xmlns:p14="http://schemas.microsoft.com/office/powerpoint/2010/main" val="1867733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33E4F-B441-45FE-B00C-C22250E6006C}"/>
              </a:ext>
            </a:extLst>
          </p:cNvPr>
          <p:cNvSpPr>
            <a:spLocks noGrp="1"/>
          </p:cNvSpPr>
          <p:nvPr>
            <p:ph type="sldNum" sz="quarter" idx="12"/>
          </p:nvPr>
        </p:nvSpPr>
        <p:spPr/>
        <p:txBody>
          <a:bodyPr/>
          <a:lstStyle/>
          <a:p>
            <a:fld id="{A8160BDD-7155-D744-B749-9730458604AD}" type="slidenum">
              <a:rPr lang="en-US" smtClean="0"/>
              <a:pPr/>
              <a:t>54</a:t>
            </a:fld>
            <a:endParaRPr lang="en-US" dirty="0"/>
          </a:p>
        </p:txBody>
      </p:sp>
      <p:sp>
        <p:nvSpPr>
          <p:cNvPr id="4" name="Title 3">
            <a:extLst>
              <a:ext uri="{FF2B5EF4-FFF2-40B4-BE49-F238E27FC236}">
                <a16:creationId xmlns:a16="http://schemas.microsoft.com/office/drawing/2014/main" id="{512DBCB0-026E-459D-9AEB-4BFA3F8A6FC3}"/>
              </a:ext>
            </a:extLst>
          </p:cNvPr>
          <p:cNvSpPr>
            <a:spLocks noGrp="1"/>
          </p:cNvSpPr>
          <p:nvPr>
            <p:ph type="title"/>
          </p:nvPr>
        </p:nvSpPr>
        <p:spPr/>
        <p:txBody>
          <a:bodyPr/>
          <a:lstStyle/>
          <a:p>
            <a:r>
              <a:rPr lang="en-US" dirty="0"/>
              <a:t>Operations You Can Perform on Different Types of Data</a:t>
            </a:r>
          </a:p>
        </p:txBody>
      </p:sp>
      <p:graphicFrame>
        <p:nvGraphicFramePr>
          <p:cNvPr id="5" name="Group 64">
            <a:extLst>
              <a:ext uri="{FF2B5EF4-FFF2-40B4-BE49-F238E27FC236}">
                <a16:creationId xmlns:a16="http://schemas.microsoft.com/office/drawing/2014/main" id="{BBED4968-56DA-4BC2-B82C-9BC9FD6626A2}"/>
              </a:ext>
            </a:extLst>
          </p:cNvPr>
          <p:cNvGraphicFramePr>
            <a:graphicFrameLocks noGrp="1"/>
          </p:cNvGraphicFramePr>
          <p:nvPr>
            <p:extLst>
              <p:ext uri="{D42A27DB-BD31-4B8C-83A1-F6EECF244321}">
                <p14:modId xmlns:p14="http://schemas.microsoft.com/office/powerpoint/2010/main" val="1056614833"/>
              </p:ext>
            </p:extLst>
          </p:nvPr>
        </p:nvGraphicFramePr>
        <p:xfrm>
          <a:off x="75224" y="1031711"/>
          <a:ext cx="8977336" cy="5169601"/>
        </p:xfrm>
        <a:graphic>
          <a:graphicData uri="http://schemas.openxmlformats.org/drawingml/2006/table">
            <a:tbl>
              <a:tblPr/>
              <a:tblGrid>
                <a:gridCol w="1554701">
                  <a:extLst>
                    <a:ext uri="{9D8B030D-6E8A-4147-A177-3AD203B41FA5}">
                      <a16:colId xmlns:a16="http://schemas.microsoft.com/office/drawing/2014/main" val="20000"/>
                    </a:ext>
                  </a:extLst>
                </a:gridCol>
                <a:gridCol w="7422635">
                  <a:extLst>
                    <a:ext uri="{9D8B030D-6E8A-4147-A177-3AD203B41FA5}">
                      <a16:colId xmlns:a16="http://schemas.microsoft.com/office/drawing/2014/main" val="20001"/>
                    </a:ext>
                  </a:extLst>
                </a:gridCol>
              </a:tblGrid>
              <a:tr h="45732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Type of Data</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Calibri"/>
                          <a:ea typeface="+mn-ea"/>
                          <a:cs typeface="Calibri"/>
                        </a:rPr>
                        <a:t>Description</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098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Quantitative (or numerical) data</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Hold number values.</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Various center and spread measures can logically be made.</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Valid measures for the quantitative dataset (18, 18, 29, 45, 59) are shown here.</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Mean</a:t>
                      </a:r>
                      <a:r>
                        <a:rPr lang="en-US" sz="1400" kern="1200" baseline="0" dirty="0">
                          <a:solidFill>
                            <a:schemeClr val="tx1"/>
                          </a:solidFill>
                          <a:latin typeface="+mn-lt"/>
                          <a:ea typeface="+mn-ea"/>
                          <a:cs typeface="+mn-cs"/>
                        </a:rPr>
                        <a:t> - 18 + 18 + 29 + 45 + 59 / 5 = 33.8</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Median</a:t>
                      </a:r>
                      <a:r>
                        <a:rPr lang="en-US" sz="1400" kern="1200" baseline="0" dirty="0">
                          <a:solidFill>
                            <a:schemeClr val="tx1"/>
                          </a:solidFill>
                          <a:latin typeface="+mn-lt"/>
                          <a:ea typeface="+mn-ea"/>
                          <a:cs typeface="+mn-cs"/>
                        </a:rPr>
                        <a:t> - 29</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Mode</a:t>
                      </a:r>
                      <a:r>
                        <a:rPr lang="en-US" sz="1400" kern="1200" baseline="0" dirty="0">
                          <a:solidFill>
                            <a:schemeClr val="tx1"/>
                          </a:solidFill>
                          <a:latin typeface="+mn-lt"/>
                          <a:ea typeface="+mn-ea"/>
                          <a:cs typeface="+mn-cs"/>
                        </a:rPr>
                        <a:t> - 18</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Range</a:t>
                      </a:r>
                      <a:r>
                        <a:rPr lang="en-US" sz="1400" kern="1200" baseline="0" dirty="0">
                          <a:solidFill>
                            <a:schemeClr val="tx1"/>
                          </a:solidFill>
                          <a:latin typeface="+mn-lt"/>
                          <a:ea typeface="+mn-ea"/>
                          <a:cs typeface="+mn-cs"/>
                        </a:rPr>
                        <a:t> - 59 - 18 = 41</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18297">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Qualitative (or categorical) data</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Hold a value from a set of values that are typically limited.</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Example: Eye Color might hold colors such as blue, brown, or hazel.</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Most center and spread measures are inappropriate, although mode can still be determined. </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Valid measures for the qualitative dataset (blue, hazel, brown, brown, brown) are shown here.</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kumimoji="0" lang="en-US" sz="1400" b="1" i="0" u="none" strike="noStrike" kern="1200" cap="none" normalizeH="0" baseline="0" dirty="0">
                          <a:ln>
                            <a:noFill/>
                          </a:ln>
                          <a:solidFill>
                            <a:schemeClr val="tx1"/>
                          </a:solidFill>
                          <a:effectLst/>
                          <a:latin typeface="+mn-lt"/>
                          <a:ea typeface="+mn-ea"/>
                          <a:cs typeface="Calibri"/>
                        </a:rPr>
                        <a:t>Mode</a:t>
                      </a:r>
                      <a:r>
                        <a:rPr kumimoji="0" lang="en-US" sz="1400" b="0" i="0" u="none" strike="noStrike" kern="1200" cap="none" normalizeH="0" baseline="0" dirty="0">
                          <a:ln>
                            <a:noFill/>
                          </a:ln>
                          <a:solidFill>
                            <a:schemeClr val="tx1"/>
                          </a:solidFill>
                          <a:effectLst/>
                          <a:latin typeface="+mn-lt"/>
                          <a:ea typeface="+mn-ea"/>
                          <a:cs typeface="Calibri"/>
                        </a:rPr>
                        <a:t> – brown</a:t>
                      </a:r>
                      <a:endParaRPr lang="en-US" sz="1400" kern="1200" baseline="0" dirty="0">
                        <a:solidFill>
                          <a:schemeClr val="tx1"/>
                        </a:solidFill>
                        <a:latin typeface="+mn-lt"/>
                        <a:ea typeface="+mn-ea"/>
                        <a:cs typeface="+mn-cs"/>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44601">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Ordinal data</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Not quantitative, but they can be ordered.</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Example: Letter Grade feature might hold a student's grade, which can be A, B, C, D, or F. </a:t>
                      </a:r>
                      <a:br>
                        <a:rPr lang="en-US" sz="1400" kern="1200" baseline="0" dirty="0">
                          <a:solidFill>
                            <a:schemeClr val="tx1"/>
                          </a:solidFill>
                          <a:latin typeface="+mn-lt"/>
                          <a:ea typeface="+mn-ea"/>
                          <a:cs typeface="+mn-cs"/>
                        </a:rPr>
                      </a:br>
                      <a:r>
                        <a:rPr lang="en-US" sz="1400" kern="1200" baseline="0" dirty="0">
                          <a:solidFill>
                            <a:schemeClr val="tx1"/>
                          </a:solidFill>
                          <a:latin typeface="+mn-lt"/>
                          <a:ea typeface="+mn-ea"/>
                          <a:cs typeface="+mn-cs"/>
                        </a:rPr>
                        <a:t>An order is represented (for example, an A is a better grade than a C).</a:t>
                      </a:r>
                    </a:p>
                    <a:p>
                      <a:pPr marL="169863" marR="0" lvl="0"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kern="1200" baseline="0" dirty="0">
                          <a:solidFill>
                            <a:schemeClr val="tx1"/>
                          </a:solidFill>
                          <a:latin typeface="+mn-lt"/>
                          <a:ea typeface="+mn-ea"/>
                          <a:cs typeface="+mn-cs"/>
                        </a:rPr>
                        <a:t>Valid measures for the class dataset (A, B, C, F, F) are shown here.</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Median</a:t>
                      </a:r>
                      <a:r>
                        <a:rPr lang="en-US" sz="1400" kern="1200" baseline="0" dirty="0">
                          <a:solidFill>
                            <a:schemeClr val="tx1"/>
                          </a:solidFill>
                          <a:latin typeface="+mn-lt"/>
                          <a:ea typeface="+mn-ea"/>
                          <a:cs typeface="+mn-cs"/>
                        </a:rPr>
                        <a:t> - C</a:t>
                      </a:r>
                    </a:p>
                    <a:p>
                      <a:pPr marL="627063" marR="0" lvl="1" indent="-169863" algn="l" defTabSz="457200" rtl="0" eaLnBrk="1" fontAlgn="auto" latinLnBrk="0" hangingPunct="1">
                        <a:lnSpc>
                          <a:spcPct val="100000"/>
                        </a:lnSpc>
                        <a:spcBef>
                          <a:spcPct val="20000"/>
                        </a:spcBef>
                        <a:spcAft>
                          <a:spcPts val="0"/>
                        </a:spcAft>
                        <a:buClr>
                          <a:srgbClr val="009DDC"/>
                        </a:buClr>
                        <a:buSzTx/>
                        <a:buFont typeface="Arial"/>
                        <a:buChar char="•"/>
                        <a:tabLst/>
                      </a:pPr>
                      <a:r>
                        <a:rPr lang="en-US" sz="1400" b="1" kern="1200" baseline="0" dirty="0">
                          <a:solidFill>
                            <a:schemeClr val="tx1"/>
                          </a:solidFill>
                          <a:latin typeface="+mn-lt"/>
                          <a:ea typeface="+mn-ea"/>
                          <a:cs typeface="+mn-cs"/>
                        </a:rPr>
                        <a:t>Mode</a:t>
                      </a:r>
                      <a:r>
                        <a:rPr lang="en-US" sz="1400" kern="1200" baseline="0" dirty="0">
                          <a:solidFill>
                            <a:schemeClr val="tx1"/>
                          </a:solidFill>
                          <a:latin typeface="+mn-lt"/>
                          <a:ea typeface="+mn-ea"/>
                          <a:cs typeface="+mn-cs"/>
                        </a:rPr>
                        <a:t> - F</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17326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D844E3-2C7C-4AA7-BAC3-F7D9D83CC7D0}"/>
              </a:ext>
            </a:extLst>
          </p:cNvPr>
          <p:cNvSpPr>
            <a:spLocks noGrp="1"/>
          </p:cNvSpPr>
          <p:nvPr>
            <p:ph type="sldNum" sz="quarter" idx="12"/>
          </p:nvPr>
        </p:nvSpPr>
        <p:spPr/>
        <p:txBody>
          <a:bodyPr/>
          <a:lstStyle/>
          <a:p>
            <a:fld id="{A8160BDD-7155-D744-B749-9730458604AD}" type="slidenum">
              <a:rPr lang="en-US" smtClean="0"/>
              <a:pPr/>
              <a:t>55</a:t>
            </a:fld>
            <a:endParaRPr lang="en-US" dirty="0"/>
          </a:p>
        </p:txBody>
      </p:sp>
      <p:sp>
        <p:nvSpPr>
          <p:cNvPr id="3" name="Content Placeholder 2">
            <a:extLst>
              <a:ext uri="{FF2B5EF4-FFF2-40B4-BE49-F238E27FC236}">
                <a16:creationId xmlns:a16="http://schemas.microsoft.com/office/drawing/2014/main" id="{7C241A06-6359-40BA-99A0-64E071CD9801}"/>
              </a:ext>
            </a:extLst>
          </p:cNvPr>
          <p:cNvSpPr>
            <a:spLocks noGrp="1"/>
          </p:cNvSpPr>
          <p:nvPr>
            <p:ph idx="1"/>
          </p:nvPr>
        </p:nvSpPr>
        <p:spPr>
          <a:xfrm>
            <a:off x="1484924" y="1756938"/>
            <a:ext cx="7317150" cy="2614595"/>
          </a:xfrm>
        </p:spPr>
        <p:txBody>
          <a:bodyPr/>
          <a:lstStyle/>
          <a:p>
            <a:pPr marL="0" indent="0">
              <a:buNone/>
            </a:pPr>
            <a:r>
              <a:rPr lang="en-US" dirty="0"/>
              <a:t>Example: A person's age. </a:t>
            </a:r>
          </a:p>
          <a:p>
            <a:r>
              <a:rPr lang="en-US" dirty="0"/>
              <a:t>You might constrain this variable to be between 0 and 129.</a:t>
            </a:r>
          </a:p>
          <a:p>
            <a:r>
              <a:rPr lang="en-US" dirty="0"/>
              <a:t>You could describe someone as being 40 years old.</a:t>
            </a:r>
          </a:p>
          <a:p>
            <a:r>
              <a:rPr lang="en-US" dirty="0"/>
              <a:t>Or you can get more specific:</a:t>
            </a:r>
          </a:p>
          <a:p>
            <a:pPr lvl="1"/>
            <a:r>
              <a:rPr lang="en-US" dirty="0"/>
              <a:t>40 years and 3 months; or 40 years, 3 months, and 6 days; or, 40 years, 3 months, 6 days, and 19 hours.</a:t>
            </a:r>
          </a:p>
          <a:p>
            <a:r>
              <a:rPr lang="en-US" dirty="0"/>
              <a:t>Certain machine learning algorithms, especially decision-tree-based algorithms, cannot effectively work with continuous variables. </a:t>
            </a:r>
          </a:p>
        </p:txBody>
      </p:sp>
      <p:sp>
        <p:nvSpPr>
          <p:cNvPr id="4" name="Title 3">
            <a:extLst>
              <a:ext uri="{FF2B5EF4-FFF2-40B4-BE49-F238E27FC236}">
                <a16:creationId xmlns:a16="http://schemas.microsoft.com/office/drawing/2014/main" id="{61ECF83F-AF28-405C-B151-4209A07D3E9B}"/>
              </a:ext>
            </a:extLst>
          </p:cNvPr>
          <p:cNvSpPr>
            <a:spLocks noGrp="1"/>
          </p:cNvSpPr>
          <p:nvPr>
            <p:ph type="title"/>
          </p:nvPr>
        </p:nvSpPr>
        <p:spPr/>
        <p:txBody>
          <a:bodyPr/>
          <a:lstStyle/>
          <a:p>
            <a:r>
              <a:rPr lang="en-US" dirty="0"/>
              <a:t>Continuous vs. Discrete Variables</a:t>
            </a:r>
          </a:p>
        </p:txBody>
      </p:sp>
      <p:pic>
        <p:nvPicPr>
          <p:cNvPr id="5" name="Picture 100" descr="book">
            <a:extLst>
              <a:ext uri="{FF2B5EF4-FFF2-40B4-BE49-F238E27FC236}">
                <a16:creationId xmlns:a16="http://schemas.microsoft.com/office/drawing/2014/main" id="{3C055968-F2B9-4D83-8C71-4A8F468E2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5" y="1089188"/>
            <a:ext cx="867375" cy="758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2">
            <a:extLst>
              <a:ext uri="{FF2B5EF4-FFF2-40B4-BE49-F238E27FC236}">
                <a16:creationId xmlns:a16="http://schemas.microsoft.com/office/drawing/2014/main" id="{C6496E3D-6ACF-4FAD-A88D-555AA9571B7B}"/>
              </a:ext>
            </a:extLst>
          </p:cNvPr>
          <p:cNvSpPr txBox="1">
            <a:spLocks/>
          </p:cNvSpPr>
          <p:nvPr/>
        </p:nvSpPr>
        <p:spPr>
          <a:xfrm>
            <a:off x="1484924" y="1172030"/>
            <a:ext cx="6999199" cy="676110"/>
          </a:xfrm>
          <a:prstGeom prst="rect">
            <a:avLst/>
          </a:prstGeom>
        </p:spPr>
        <p:txBody>
          <a:bodyPr/>
          <a:lstStyle>
            <a:lvl1pPr marL="0" indent="0" algn="l" defTabSz="457200" rtl="0" eaLnBrk="1" latinLnBrk="0" hangingPunct="1">
              <a:spcBef>
                <a:spcPct val="200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Continuous variable</a:t>
            </a:r>
            <a:r>
              <a:rPr lang="en-US" dirty="0"/>
              <a:t>: Data item whose values are uncountable and can extend infinitely.</a:t>
            </a:r>
          </a:p>
          <a:p>
            <a:endParaRPr lang="en-US" dirty="0"/>
          </a:p>
          <a:p>
            <a:endParaRPr lang="en-US" dirty="0"/>
          </a:p>
        </p:txBody>
      </p:sp>
      <p:pic>
        <p:nvPicPr>
          <p:cNvPr id="7" name="Picture 100" descr="book">
            <a:extLst>
              <a:ext uri="{FF2B5EF4-FFF2-40B4-BE49-F238E27FC236}">
                <a16:creationId xmlns:a16="http://schemas.microsoft.com/office/drawing/2014/main" id="{38B21E4D-DB1D-498E-A826-9811B5B1E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5" y="4371533"/>
            <a:ext cx="867375" cy="75895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2">
            <a:extLst>
              <a:ext uri="{FF2B5EF4-FFF2-40B4-BE49-F238E27FC236}">
                <a16:creationId xmlns:a16="http://schemas.microsoft.com/office/drawing/2014/main" id="{0B8F4351-0738-4429-8C99-623A6DA624AA}"/>
              </a:ext>
            </a:extLst>
          </p:cNvPr>
          <p:cNvSpPr txBox="1">
            <a:spLocks/>
          </p:cNvSpPr>
          <p:nvPr/>
        </p:nvSpPr>
        <p:spPr>
          <a:xfrm>
            <a:off x="1484924" y="4454375"/>
            <a:ext cx="6999199" cy="762000"/>
          </a:xfrm>
          <a:prstGeom prst="rect">
            <a:avLst/>
          </a:prstGeom>
        </p:spPr>
        <p:txBody>
          <a:bodyPr/>
          <a:lstStyle>
            <a:lvl1pPr marL="0" indent="0" algn="l" defTabSz="457200" rtl="0" eaLnBrk="1" latinLnBrk="0" hangingPunct="1">
              <a:spcBef>
                <a:spcPct val="200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Discrete variable: </a:t>
            </a:r>
            <a:r>
              <a:rPr lang="en-US" dirty="0"/>
              <a:t>Data item whose values are countable and limited, because there is a definite gap between each value in a range of values.</a:t>
            </a:r>
          </a:p>
          <a:p>
            <a:endParaRPr lang="en-US" dirty="0"/>
          </a:p>
        </p:txBody>
      </p:sp>
      <p:sp>
        <p:nvSpPr>
          <p:cNvPr id="9" name="Content Placeholder 2">
            <a:extLst>
              <a:ext uri="{FF2B5EF4-FFF2-40B4-BE49-F238E27FC236}">
                <a16:creationId xmlns:a16="http://schemas.microsoft.com/office/drawing/2014/main" id="{B61EBF03-4194-4628-93C0-E8172E9AF9D1}"/>
              </a:ext>
            </a:extLst>
          </p:cNvPr>
          <p:cNvSpPr txBox="1">
            <a:spLocks/>
          </p:cNvSpPr>
          <p:nvPr/>
        </p:nvSpPr>
        <p:spPr>
          <a:xfrm>
            <a:off x="1484924" y="5034319"/>
            <a:ext cx="7317150" cy="1411151"/>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Example: “Age in years.“</a:t>
            </a:r>
          </a:p>
          <a:p>
            <a:r>
              <a:rPr lang="en-US" dirty="0"/>
              <a:t>Must be 0, 1, 2, 3, and so forth.</a:t>
            </a:r>
          </a:p>
          <a:p>
            <a:r>
              <a:rPr lang="en-US" dirty="0"/>
              <a:t>Cannot be divided into more precise values.</a:t>
            </a:r>
          </a:p>
          <a:p>
            <a:r>
              <a:rPr lang="en-US" dirty="0"/>
              <a:t>More amenable to many machine learning algorithms.</a:t>
            </a:r>
          </a:p>
        </p:txBody>
      </p:sp>
    </p:spTree>
    <p:extLst>
      <p:ext uri="{BB962C8B-B14F-4D97-AF65-F5344CB8AC3E}">
        <p14:creationId xmlns:p14="http://schemas.microsoft.com/office/powerpoint/2010/main" val="3869478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D5AC0-0042-4F7A-A583-8175B2741C47}"/>
              </a:ext>
            </a:extLst>
          </p:cNvPr>
          <p:cNvSpPr>
            <a:spLocks noGrp="1"/>
          </p:cNvSpPr>
          <p:nvPr>
            <p:ph type="sldNum" sz="quarter" idx="12"/>
          </p:nvPr>
        </p:nvSpPr>
        <p:spPr/>
        <p:txBody>
          <a:bodyPr/>
          <a:lstStyle/>
          <a:p>
            <a:fld id="{A8160BDD-7155-D744-B749-9730458604AD}" type="slidenum">
              <a:rPr lang="en-US" smtClean="0"/>
              <a:pPr/>
              <a:t>56</a:t>
            </a:fld>
            <a:endParaRPr lang="en-US" dirty="0"/>
          </a:p>
        </p:txBody>
      </p:sp>
      <p:sp>
        <p:nvSpPr>
          <p:cNvPr id="3" name="Content Placeholder 2">
            <a:extLst>
              <a:ext uri="{FF2B5EF4-FFF2-40B4-BE49-F238E27FC236}">
                <a16:creationId xmlns:a16="http://schemas.microsoft.com/office/drawing/2014/main" id="{31A9ED40-2F7A-407B-9875-A1B9FDE7E335}"/>
              </a:ext>
            </a:extLst>
          </p:cNvPr>
          <p:cNvSpPr>
            <a:spLocks noGrp="1"/>
          </p:cNvSpPr>
          <p:nvPr>
            <p:ph idx="1"/>
          </p:nvPr>
        </p:nvSpPr>
        <p:spPr/>
        <p:txBody>
          <a:bodyPr/>
          <a:lstStyle/>
          <a:p>
            <a:r>
              <a:rPr lang="en-US" dirty="0"/>
              <a:t>Label encoding</a:t>
            </a:r>
          </a:p>
          <a:p>
            <a:r>
              <a:rPr lang="en-US" dirty="0"/>
              <a:t>One hot encoding</a:t>
            </a:r>
          </a:p>
          <a:p>
            <a:r>
              <a:rPr lang="en-US" dirty="0"/>
              <a:t>Binary encoding</a:t>
            </a:r>
          </a:p>
          <a:p>
            <a:r>
              <a:rPr lang="en-US" dirty="0"/>
              <a:t>Frequency-based encoding</a:t>
            </a:r>
          </a:p>
          <a:p>
            <a:r>
              <a:rPr lang="en-US" dirty="0"/>
              <a:t>Target mean encoding</a:t>
            </a:r>
          </a:p>
          <a:p>
            <a:r>
              <a:rPr lang="en-US" dirty="0"/>
              <a:t>Hash encoding</a:t>
            </a:r>
          </a:p>
        </p:txBody>
      </p:sp>
      <p:sp>
        <p:nvSpPr>
          <p:cNvPr id="4" name="Title 3">
            <a:extLst>
              <a:ext uri="{FF2B5EF4-FFF2-40B4-BE49-F238E27FC236}">
                <a16:creationId xmlns:a16="http://schemas.microsoft.com/office/drawing/2014/main" id="{94981971-A204-455B-B9C0-A57C75D7D8A1}"/>
              </a:ext>
            </a:extLst>
          </p:cNvPr>
          <p:cNvSpPr>
            <a:spLocks noGrp="1"/>
          </p:cNvSpPr>
          <p:nvPr>
            <p:ph type="title"/>
          </p:nvPr>
        </p:nvSpPr>
        <p:spPr/>
        <p:txBody>
          <a:bodyPr/>
          <a:lstStyle/>
          <a:p>
            <a:r>
              <a:rPr lang="en-US" dirty="0"/>
              <a:t>Data Encoding</a:t>
            </a:r>
          </a:p>
        </p:txBody>
      </p:sp>
    </p:spTree>
    <p:extLst>
      <p:ext uri="{BB962C8B-B14F-4D97-AF65-F5344CB8AC3E}">
        <p14:creationId xmlns:p14="http://schemas.microsoft.com/office/powerpoint/2010/main" val="4125919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4761B-693F-4B4C-84AB-1601A23EF758}"/>
              </a:ext>
            </a:extLst>
          </p:cNvPr>
          <p:cNvSpPr>
            <a:spLocks noGrp="1"/>
          </p:cNvSpPr>
          <p:nvPr>
            <p:ph type="sldNum" sz="quarter" idx="12"/>
          </p:nvPr>
        </p:nvSpPr>
        <p:spPr/>
        <p:txBody>
          <a:bodyPr/>
          <a:lstStyle/>
          <a:p>
            <a:fld id="{A8160BDD-7155-D744-B749-9730458604AD}" type="slidenum">
              <a:rPr lang="en-US" smtClean="0"/>
              <a:pPr/>
              <a:t>57</a:t>
            </a:fld>
            <a:endParaRPr lang="en-US" dirty="0"/>
          </a:p>
        </p:txBody>
      </p:sp>
      <p:sp>
        <p:nvSpPr>
          <p:cNvPr id="3" name="Content Placeholder 2">
            <a:extLst>
              <a:ext uri="{FF2B5EF4-FFF2-40B4-BE49-F238E27FC236}">
                <a16:creationId xmlns:a16="http://schemas.microsoft.com/office/drawing/2014/main" id="{80B9FA7F-8D7B-460D-9651-2740C311C5B7}"/>
              </a:ext>
            </a:extLst>
          </p:cNvPr>
          <p:cNvSpPr>
            <a:spLocks noGrp="1"/>
          </p:cNvSpPr>
          <p:nvPr>
            <p:ph idx="1"/>
          </p:nvPr>
        </p:nvSpPr>
        <p:spPr/>
        <p:txBody>
          <a:bodyPr/>
          <a:lstStyle/>
          <a:p>
            <a:r>
              <a:rPr lang="en-US" dirty="0"/>
              <a:t>Process of simplifying a dataset by eliminating redundant or irrelevant features.</a:t>
            </a:r>
          </a:p>
          <a:p>
            <a:r>
              <a:rPr lang="en-US" dirty="0"/>
              <a:t>Can help reduce the problem of tuning a model so closely to the training data that the model performs poorly on new data samples (a problem called "overfitting").</a:t>
            </a:r>
          </a:p>
          <a:p>
            <a:r>
              <a:rPr lang="en-US" dirty="0"/>
              <a:t>Can decrease computation time and alleviate storage space issues.</a:t>
            </a:r>
          </a:p>
          <a:p>
            <a:r>
              <a:rPr lang="en-US" dirty="0"/>
              <a:t>Feature selection</a:t>
            </a:r>
          </a:p>
          <a:p>
            <a:pPr lvl="1"/>
            <a:r>
              <a:rPr lang="en-US" dirty="0"/>
              <a:t>Select a subset of original features</a:t>
            </a:r>
          </a:p>
          <a:p>
            <a:pPr lvl="1"/>
            <a:r>
              <a:rPr lang="en-US" dirty="0"/>
              <a:t>Includes relevant and/or unique features</a:t>
            </a:r>
          </a:p>
          <a:p>
            <a:pPr lvl="1"/>
            <a:r>
              <a:rPr lang="en-US" dirty="0"/>
              <a:t>Excludes features deemed redundant or irrelevant to the problem</a:t>
            </a:r>
          </a:p>
          <a:p>
            <a:pPr lvl="1"/>
            <a:r>
              <a:rPr lang="en-US" dirty="0"/>
              <a:t>Provides subset used to train the model</a:t>
            </a:r>
          </a:p>
          <a:p>
            <a:pPr lvl="1"/>
            <a:r>
              <a:rPr lang="en-US" dirty="0"/>
              <a:t>Useful in datasets that have a disproportionately large number of features compared to actual data examples</a:t>
            </a:r>
          </a:p>
          <a:p>
            <a:r>
              <a:rPr lang="en-US" dirty="0"/>
              <a:t>Feature extraction</a:t>
            </a:r>
          </a:p>
          <a:p>
            <a:pPr lvl="1"/>
            <a:r>
              <a:rPr lang="en-US" dirty="0"/>
              <a:t>New features from original features, by combining multiple correlated features into one</a:t>
            </a:r>
          </a:p>
          <a:p>
            <a:pPr lvl="1"/>
            <a:r>
              <a:rPr lang="en-US" dirty="0"/>
              <a:t>Useful in computer vision applications like image processing</a:t>
            </a:r>
          </a:p>
          <a:p>
            <a:r>
              <a:rPr lang="en-US" dirty="0"/>
              <a:t>While the goal is to minimize the loss of useful data as much as possible, there is still a risk of this happening. Nevertheless, dimensionality reduction is almost always worth doing, especially with complicated, feature-rich datasets.</a:t>
            </a:r>
          </a:p>
        </p:txBody>
      </p:sp>
      <p:sp>
        <p:nvSpPr>
          <p:cNvPr id="4" name="Title 3">
            <a:extLst>
              <a:ext uri="{FF2B5EF4-FFF2-40B4-BE49-F238E27FC236}">
                <a16:creationId xmlns:a16="http://schemas.microsoft.com/office/drawing/2014/main" id="{56DFCBF3-0500-4043-B114-BA6A791105CD}"/>
              </a:ext>
            </a:extLst>
          </p:cNvPr>
          <p:cNvSpPr>
            <a:spLocks noGrp="1"/>
          </p:cNvSpPr>
          <p:nvPr>
            <p:ph type="title"/>
          </p:nvPr>
        </p:nvSpPr>
        <p:spPr/>
        <p:txBody>
          <a:bodyPr/>
          <a:lstStyle/>
          <a:p>
            <a:r>
              <a:rPr lang="en-US" dirty="0"/>
              <a:t>Dimensionality Reduction</a:t>
            </a:r>
          </a:p>
        </p:txBody>
      </p:sp>
    </p:spTree>
    <p:extLst>
      <p:ext uri="{BB962C8B-B14F-4D97-AF65-F5344CB8AC3E}">
        <p14:creationId xmlns:p14="http://schemas.microsoft.com/office/powerpoint/2010/main" val="1469127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puzzle pieces&#10;&#10;Description automatically generated">
            <a:extLst>
              <a:ext uri="{FF2B5EF4-FFF2-40B4-BE49-F238E27FC236}">
                <a16:creationId xmlns:a16="http://schemas.microsoft.com/office/drawing/2014/main" id="{B7C8C79C-14C0-4DFB-8E8E-AB4E2252CB44}"/>
              </a:ext>
            </a:extLst>
          </p:cNvPr>
          <p:cNvPicPr>
            <a:picLocks noChangeAspect="1"/>
          </p:cNvPicPr>
          <p:nvPr/>
        </p:nvPicPr>
        <p:blipFill>
          <a:blip r:embed="rId3"/>
          <a:stretch>
            <a:fillRect/>
          </a:stretch>
        </p:blipFill>
        <p:spPr>
          <a:xfrm>
            <a:off x="5418387" y="3849632"/>
            <a:ext cx="3461116" cy="2595837"/>
          </a:xfrm>
          <a:prstGeom prst="rect">
            <a:avLst/>
          </a:prstGeom>
        </p:spPr>
      </p:pic>
      <p:sp>
        <p:nvSpPr>
          <p:cNvPr id="2" name="Slide Number Placeholder 1">
            <a:extLst>
              <a:ext uri="{FF2B5EF4-FFF2-40B4-BE49-F238E27FC236}">
                <a16:creationId xmlns:a16="http://schemas.microsoft.com/office/drawing/2014/main" id="{618C06DC-85AA-47C3-A80E-C3B32FDDAC70}"/>
              </a:ext>
            </a:extLst>
          </p:cNvPr>
          <p:cNvSpPr>
            <a:spLocks noGrp="1"/>
          </p:cNvSpPr>
          <p:nvPr>
            <p:ph type="sldNum" sz="quarter" idx="12"/>
          </p:nvPr>
        </p:nvSpPr>
        <p:spPr/>
        <p:txBody>
          <a:bodyPr/>
          <a:lstStyle/>
          <a:p>
            <a:fld id="{A8160BDD-7155-D744-B749-9730458604AD}" type="slidenum">
              <a:rPr lang="en-US" smtClean="0"/>
              <a:pPr/>
              <a:t>58</a:t>
            </a:fld>
            <a:endParaRPr lang="en-US" dirty="0"/>
          </a:p>
        </p:txBody>
      </p:sp>
      <p:sp>
        <p:nvSpPr>
          <p:cNvPr id="3" name="Content Placeholder 2">
            <a:extLst>
              <a:ext uri="{FF2B5EF4-FFF2-40B4-BE49-F238E27FC236}">
                <a16:creationId xmlns:a16="http://schemas.microsoft.com/office/drawing/2014/main" id="{755DD995-0D00-44DE-8FFD-95A506C1AA6C}"/>
              </a:ext>
            </a:extLst>
          </p:cNvPr>
          <p:cNvSpPr>
            <a:spLocks noGrp="1"/>
          </p:cNvSpPr>
          <p:nvPr>
            <p:ph idx="1"/>
          </p:nvPr>
        </p:nvSpPr>
        <p:spPr/>
        <p:txBody>
          <a:bodyPr/>
          <a:lstStyle/>
          <a:p>
            <a:r>
              <a:rPr lang="en-US" dirty="0"/>
              <a:t>Some algorithms can handle missing values on their own.</a:t>
            </a:r>
          </a:p>
          <a:p>
            <a:r>
              <a:rPr lang="en-US" dirty="0"/>
              <a:t>But when you initially explore the data:</a:t>
            </a:r>
          </a:p>
          <a:p>
            <a:pPr lvl="1"/>
            <a:r>
              <a:rPr lang="en-US" dirty="0"/>
              <a:t>It is best if you identify missing data</a:t>
            </a:r>
          </a:p>
          <a:p>
            <a:pPr lvl="1"/>
            <a:r>
              <a:rPr lang="en-US" dirty="0"/>
              <a:t>Decide exactly how you will deal with missing data</a:t>
            </a:r>
          </a:p>
          <a:p>
            <a:pPr lvl="1"/>
            <a:r>
              <a:rPr lang="en-US" dirty="0"/>
              <a:t>You’ll generally build better models if you don’t just ignore missing data</a:t>
            </a:r>
          </a:p>
          <a:p>
            <a:r>
              <a:rPr lang="en-US" b="1" dirty="0"/>
              <a:t>Dropping</a:t>
            </a:r>
            <a:r>
              <a:rPr lang="en-US" dirty="0"/>
              <a:t> records with missing values</a:t>
            </a:r>
          </a:p>
          <a:p>
            <a:pPr lvl="1"/>
            <a:r>
              <a:rPr lang="en-US" dirty="0"/>
              <a:t>May be a bad choice, depending on how many records you must delete and what other data they contain</a:t>
            </a:r>
          </a:p>
          <a:p>
            <a:r>
              <a:rPr lang="en-US" b="1" dirty="0"/>
              <a:t>Imputing</a:t>
            </a:r>
            <a:r>
              <a:rPr lang="en-US" dirty="0"/>
              <a:t> missing values</a:t>
            </a:r>
          </a:p>
          <a:p>
            <a:pPr lvl="1"/>
            <a:r>
              <a:rPr lang="en-US" dirty="0"/>
              <a:t>May be the best approach</a:t>
            </a:r>
          </a:p>
          <a:p>
            <a:pPr lvl="1"/>
            <a:r>
              <a:rPr lang="en-US" dirty="0"/>
              <a:t>Strategies include:</a:t>
            </a:r>
          </a:p>
          <a:p>
            <a:pPr lvl="2"/>
            <a:r>
              <a:rPr lang="en-US" dirty="0"/>
              <a:t>Mean imputation</a:t>
            </a:r>
          </a:p>
          <a:p>
            <a:pPr lvl="2"/>
            <a:r>
              <a:rPr lang="en-US" dirty="0"/>
              <a:t>Substitution</a:t>
            </a:r>
          </a:p>
          <a:p>
            <a:pPr lvl="2"/>
            <a:r>
              <a:rPr lang="en-US" dirty="0"/>
              <a:t>Hot Deck Imputation</a:t>
            </a:r>
          </a:p>
          <a:p>
            <a:pPr lvl="2"/>
            <a:r>
              <a:rPr lang="en-US" dirty="0"/>
              <a:t>Cold Deck Imputation</a:t>
            </a:r>
          </a:p>
          <a:p>
            <a:pPr lvl="2"/>
            <a:r>
              <a:rPr lang="en-US" dirty="0"/>
              <a:t>Regression Imputation</a:t>
            </a:r>
          </a:p>
          <a:p>
            <a:pPr lvl="2"/>
            <a:r>
              <a:rPr lang="en-US" dirty="0"/>
              <a:t>Stochastic Regression Imputation</a:t>
            </a:r>
          </a:p>
          <a:p>
            <a:endParaRPr lang="en-US" dirty="0"/>
          </a:p>
        </p:txBody>
      </p:sp>
      <p:sp>
        <p:nvSpPr>
          <p:cNvPr id="4" name="Title 3">
            <a:extLst>
              <a:ext uri="{FF2B5EF4-FFF2-40B4-BE49-F238E27FC236}">
                <a16:creationId xmlns:a16="http://schemas.microsoft.com/office/drawing/2014/main" id="{A98DF135-3F1A-4734-BF35-CB34B50DF2A1}"/>
              </a:ext>
            </a:extLst>
          </p:cNvPr>
          <p:cNvSpPr>
            <a:spLocks noGrp="1"/>
          </p:cNvSpPr>
          <p:nvPr>
            <p:ph type="title"/>
          </p:nvPr>
        </p:nvSpPr>
        <p:spPr/>
        <p:txBody>
          <a:bodyPr/>
          <a:lstStyle/>
          <a:p>
            <a:r>
              <a:rPr lang="en-US" dirty="0"/>
              <a:t>Impute Missing Values</a:t>
            </a:r>
          </a:p>
        </p:txBody>
      </p:sp>
      <p:sp>
        <p:nvSpPr>
          <p:cNvPr id="7" name="TextBox 6">
            <a:extLst>
              <a:ext uri="{FF2B5EF4-FFF2-40B4-BE49-F238E27FC236}">
                <a16:creationId xmlns:a16="http://schemas.microsoft.com/office/drawing/2014/main" id="{7DB4011C-DFBE-4298-AA45-94CADD3414E5}"/>
              </a:ext>
            </a:extLst>
          </p:cNvPr>
          <p:cNvSpPr txBox="1"/>
          <p:nvPr/>
        </p:nvSpPr>
        <p:spPr>
          <a:xfrm>
            <a:off x="6440454" y="4981737"/>
            <a:ext cx="717918" cy="369332"/>
          </a:xfrm>
          <a:prstGeom prst="rect">
            <a:avLst/>
          </a:prstGeom>
          <a:noFill/>
          <a:scene3d>
            <a:camera prst="isometricBottomDown">
              <a:rot lat="1574614" lon="181772" rev="20627674"/>
            </a:camera>
            <a:lightRig rig="threePt" dir="t"/>
          </a:scene3d>
        </p:spPr>
        <p:txBody>
          <a:bodyPr wrap="square" rtlCol="0">
            <a:spAutoFit/>
          </a:bodyPr>
          <a:lstStyle/>
          <a:p>
            <a:pPr algn="ctr"/>
            <a:r>
              <a:rPr lang="en-US" dirty="0">
                <a:solidFill>
                  <a:schemeClr val="tx1">
                    <a:alpha val="42000"/>
                  </a:schemeClr>
                </a:solidFill>
              </a:rPr>
              <a:t>DATA</a:t>
            </a:r>
          </a:p>
        </p:txBody>
      </p:sp>
    </p:spTree>
    <p:extLst>
      <p:ext uri="{BB962C8B-B14F-4D97-AF65-F5344CB8AC3E}">
        <p14:creationId xmlns:p14="http://schemas.microsoft.com/office/powerpoint/2010/main" val="3393680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43DC7-C37A-4C8A-A93F-704683C46420}"/>
              </a:ext>
            </a:extLst>
          </p:cNvPr>
          <p:cNvSpPr>
            <a:spLocks noGrp="1"/>
          </p:cNvSpPr>
          <p:nvPr>
            <p:ph type="sldNum" sz="quarter" idx="12"/>
          </p:nvPr>
        </p:nvSpPr>
        <p:spPr/>
        <p:txBody>
          <a:bodyPr/>
          <a:lstStyle/>
          <a:p>
            <a:fld id="{A8160BDD-7155-D744-B749-9730458604AD}" type="slidenum">
              <a:rPr lang="en-US" smtClean="0"/>
              <a:pPr/>
              <a:t>59</a:t>
            </a:fld>
            <a:endParaRPr lang="en-US" dirty="0"/>
          </a:p>
        </p:txBody>
      </p:sp>
      <p:sp>
        <p:nvSpPr>
          <p:cNvPr id="3" name="Content Placeholder 2">
            <a:extLst>
              <a:ext uri="{FF2B5EF4-FFF2-40B4-BE49-F238E27FC236}">
                <a16:creationId xmlns:a16="http://schemas.microsoft.com/office/drawing/2014/main" id="{DBD6223B-F671-4E51-9250-B1F710D983E8}"/>
              </a:ext>
            </a:extLst>
          </p:cNvPr>
          <p:cNvSpPr>
            <a:spLocks noGrp="1"/>
          </p:cNvSpPr>
          <p:nvPr>
            <p:ph idx="1"/>
          </p:nvPr>
        </p:nvSpPr>
        <p:spPr>
          <a:xfrm>
            <a:off x="341925" y="1302040"/>
            <a:ext cx="7745752" cy="4920960"/>
          </a:xfrm>
        </p:spPr>
        <p:txBody>
          <a:bodyPr/>
          <a:lstStyle/>
          <a:p>
            <a:r>
              <a:rPr lang="en-US" dirty="0"/>
              <a:t>May occur, depending on how data is collected or aggregated</a:t>
            </a:r>
          </a:p>
          <a:p>
            <a:r>
              <a:rPr lang="en-US" dirty="0"/>
              <a:t>Should be identified and removed so records are only represented once</a:t>
            </a:r>
          </a:p>
        </p:txBody>
      </p:sp>
      <p:sp>
        <p:nvSpPr>
          <p:cNvPr id="4" name="Title 3">
            <a:extLst>
              <a:ext uri="{FF2B5EF4-FFF2-40B4-BE49-F238E27FC236}">
                <a16:creationId xmlns:a16="http://schemas.microsoft.com/office/drawing/2014/main" id="{0DD9CC47-25CD-49C7-B365-59F3CB228954}"/>
              </a:ext>
            </a:extLst>
          </p:cNvPr>
          <p:cNvSpPr>
            <a:spLocks noGrp="1"/>
          </p:cNvSpPr>
          <p:nvPr>
            <p:ph type="title"/>
          </p:nvPr>
        </p:nvSpPr>
        <p:spPr/>
        <p:txBody>
          <a:bodyPr/>
          <a:lstStyle/>
          <a:p>
            <a:r>
              <a:rPr lang="en-US" dirty="0"/>
              <a:t>Duplicates</a:t>
            </a:r>
          </a:p>
        </p:txBody>
      </p:sp>
      <p:grpSp>
        <p:nvGrpSpPr>
          <p:cNvPr id="13" name="Group 12">
            <a:extLst>
              <a:ext uri="{FF2B5EF4-FFF2-40B4-BE49-F238E27FC236}">
                <a16:creationId xmlns:a16="http://schemas.microsoft.com/office/drawing/2014/main" id="{3565F667-3C4E-4FBC-B8AA-157850E76A9C}"/>
              </a:ext>
            </a:extLst>
          </p:cNvPr>
          <p:cNvGrpSpPr/>
          <p:nvPr/>
        </p:nvGrpSpPr>
        <p:grpSpPr>
          <a:xfrm>
            <a:off x="7594688" y="4392890"/>
            <a:ext cx="1549312" cy="1722641"/>
            <a:chOff x="1650334" y="964638"/>
            <a:chExt cx="4432804" cy="4928723"/>
          </a:xfrm>
        </p:grpSpPr>
        <p:pic>
          <p:nvPicPr>
            <p:cNvPr id="11" name="Picture 10">
              <a:extLst>
                <a:ext uri="{FF2B5EF4-FFF2-40B4-BE49-F238E27FC236}">
                  <a16:creationId xmlns:a16="http://schemas.microsoft.com/office/drawing/2014/main" id="{3BD856E9-B1C5-43EC-8BEF-B02BBFE0DEBF}"/>
                </a:ext>
              </a:extLst>
            </p:cNvPr>
            <p:cNvPicPr>
              <a:picLocks noChangeAspect="1"/>
            </p:cNvPicPr>
            <p:nvPr/>
          </p:nvPicPr>
          <p:blipFill rotWithShape="1">
            <a:blip r:embed="rId3"/>
            <a:srcRect r="24139"/>
            <a:stretch/>
          </p:blipFill>
          <p:spPr>
            <a:xfrm>
              <a:off x="1650334" y="964638"/>
              <a:ext cx="4432804" cy="4928723"/>
            </a:xfrm>
            <a:prstGeom prst="rect">
              <a:avLst/>
            </a:prstGeom>
          </p:spPr>
        </p:pic>
        <p:sp>
          <p:nvSpPr>
            <p:cNvPr id="12" name="TextBox 11">
              <a:extLst>
                <a:ext uri="{FF2B5EF4-FFF2-40B4-BE49-F238E27FC236}">
                  <a16:creationId xmlns:a16="http://schemas.microsoft.com/office/drawing/2014/main" id="{3647A384-ADAD-4689-9E04-143A78B9B51C}"/>
                </a:ext>
              </a:extLst>
            </p:cNvPr>
            <p:cNvSpPr txBox="1"/>
            <p:nvPr/>
          </p:nvSpPr>
          <p:spPr>
            <a:xfrm rot="1561374">
              <a:off x="3217744" y="2635259"/>
              <a:ext cx="2708498" cy="1341100"/>
            </a:xfrm>
            <a:prstGeom prst="rect">
              <a:avLst/>
            </a:prstGeom>
            <a:noFill/>
          </p:spPr>
          <p:txBody>
            <a:bodyPr wrap="none" rtlCol="0">
              <a:spAutoFit/>
            </a:bodyPr>
            <a:lstStyle/>
            <a:p>
              <a:r>
                <a:rPr lang="en-US" sz="2400" b="1" dirty="0">
                  <a:solidFill>
                    <a:schemeClr val="tx1">
                      <a:alpha val="30000"/>
                    </a:schemeClr>
                  </a:solidFill>
                </a:rPr>
                <a:t>SAME</a:t>
              </a:r>
            </a:p>
          </p:txBody>
        </p:sp>
      </p:grpSp>
      <p:grpSp>
        <p:nvGrpSpPr>
          <p:cNvPr id="14" name="Group 13">
            <a:extLst>
              <a:ext uri="{FF2B5EF4-FFF2-40B4-BE49-F238E27FC236}">
                <a16:creationId xmlns:a16="http://schemas.microsoft.com/office/drawing/2014/main" id="{6A354D2A-4529-4A1A-BA97-3C8BA24A70FF}"/>
              </a:ext>
            </a:extLst>
          </p:cNvPr>
          <p:cNvGrpSpPr/>
          <p:nvPr/>
        </p:nvGrpSpPr>
        <p:grpSpPr>
          <a:xfrm rot="18989912">
            <a:off x="5699909" y="4952963"/>
            <a:ext cx="2042306" cy="1722641"/>
            <a:chOff x="1650334" y="964638"/>
            <a:chExt cx="5843331" cy="4928723"/>
          </a:xfrm>
        </p:grpSpPr>
        <p:pic>
          <p:nvPicPr>
            <p:cNvPr id="15" name="Picture 14">
              <a:extLst>
                <a:ext uri="{FF2B5EF4-FFF2-40B4-BE49-F238E27FC236}">
                  <a16:creationId xmlns:a16="http://schemas.microsoft.com/office/drawing/2014/main" id="{A5378E3D-6949-4CA0-A703-7C55B4BA0D96}"/>
                </a:ext>
              </a:extLst>
            </p:cNvPr>
            <p:cNvPicPr>
              <a:picLocks noChangeAspect="1"/>
            </p:cNvPicPr>
            <p:nvPr/>
          </p:nvPicPr>
          <p:blipFill>
            <a:blip r:embed="rId3"/>
            <a:stretch>
              <a:fillRect/>
            </a:stretch>
          </p:blipFill>
          <p:spPr>
            <a:xfrm>
              <a:off x="1650334" y="964638"/>
              <a:ext cx="5843331" cy="4928723"/>
            </a:xfrm>
            <a:prstGeom prst="rect">
              <a:avLst/>
            </a:prstGeom>
          </p:spPr>
        </p:pic>
        <p:sp>
          <p:nvSpPr>
            <p:cNvPr id="16" name="TextBox 15">
              <a:extLst>
                <a:ext uri="{FF2B5EF4-FFF2-40B4-BE49-F238E27FC236}">
                  <a16:creationId xmlns:a16="http://schemas.microsoft.com/office/drawing/2014/main" id="{37163493-8B85-4A00-968C-539908D1B7CE}"/>
                </a:ext>
              </a:extLst>
            </p:cNvPr>
            <p:cNvSpPr txBox="1"/>
            <p:nvPr/>
          </p:nvSpPr>
          <p:spPr>
            <a:xfrm rot="1561374">
              <a:off x="3217744" y="2635259"/>
              <a:ext cx="2708498" cy="1341100"/>
            </a:xfrm>
            <a:prstGeom prst="rect">
              <a:avLst/>
            </a:prstGeom>
            <a:noFill/>
          </p:spPr>
          <p:txBody>
            <a:bodyPr wrap="none" rtlCol="0">
              <a:spAutoFit/>
            </a:bodyPr>
            <a:lstStyle/>
            <a:p>
              <a:r>
                <a:rPr lang="en-US" sz="2400" b="1" dirty="0">
                  <a:solidFill>
                    <a:schemeClr val="tx1">
                      <a:alpha val="30000"/>
                    </a:schemeClr>
                  </a:solidFill>
                </a:rPr>
                <a:t>SAME</a:t>
              </a:r>
            </a:p>
          </p:txBody>
        </p:sp>
      </p:grpSp>
      <p:grpSp>
        <p:nvGrpSpPr>
          <p:cNvPr id="17" name="Group 16">
            <a:extLst>
              <a:ext uri="{FF2B5EF4-FFF2-40B4-BE49-F238E27FC236}">
                <a16:creationId xmlns:a16="http://schemas.microsoft.com/office/drawing/2014/main" id="{264B2046-A8A5-4CB9-9104-83D6FB809702}"/>
              </a:ext>
            </a:extLst>
          </p:cNvPr>
          <p:cNvGrpSpPr/>
          <p:nvPr/>
        </p:nvGrpSpPr>
        <p:grpSpPr>
          <a:xfrm rot="20552284">
            <a:off x="6191133" y="2941515"/>
            <a:ext cx="2042306" cy="1722641"/>
            <a:chOff x="1650334" y="964638"/>
            <a:chExt cx="5843331" cy="4928723"/>
          </a:xfrm>
        </p:grpSpPr>
        <p:pic>
          <p:nvPicPr>
            <p:cNvPr id="18" name="Picture 17">
              <a:extLst>
                <a:ext uri="{FF2B5EF4-FFF2-40B4-BE49-F238E27FC236}">
                  <a16:creationId xmlns:a16="http://schemas.microsoft.com/office/drawing/2014/main" id="{320020F1-531B-45B0-9EB6-573CB317B359}"/>
                </a:ext>
              </a:extLst>
            </p:cNvPr>
            <p:cNvPicPr>
              <a:picLocks noChangeAspect="1"/>
            </p:cNvPicPr>
            <p:nvPr/>
          </p:nvPicPr>
          <p:blipFill>
            <a:blip r:embed="rId3"/>
            <a:stretch>
              <a:fillRect/>
            </a:stretch>
          </p:blipFill>
          <p:spPr>
            <a:xfrm>
              <a:off x="1650334" y="964638"/>
              <a:ext cx="5843331" cy="4928723"/>
            </a:xfrm>
            <a:prstGeom prst="rect">
              <a:avLst/>
            </a:prstGeom>
          </p:spPr>
        </p:pic>
        <p:sp>
          <p:nvSpPr>
            <p:cNvPr id="19" name="TextBox 18">
              <a:extLst>
                <a:ext uri="{FF2B5EF4-FFF2-40B4-BE49-F238E27FC236}">
                  <a16:creationId xmlns:a16="http://schemas.microsoft.com/office/drawing/2014/main" id="{0DB18E33-06B8-4A45-8C85-664F02A733FF}"/>
                </a:ext>
              </a:extLst>
            </p:cNvPr>
            <p:cNvSpPr txBox="1"/>
            <p:nvPr/>
          </p:nvSpPr>
          <p:spPr>
            <a:xfrm rot="1561374">
              <a:off x="3217744" y="2635259"/>
              <a:ext cx="2708498" cy="1341100"/>
            </a:xfrm>
            <a:prstGeom prst="rect">
              <a:avLst/>
            </a:prstGeom>
            <a:noFill/>
          </p:spPr>
          <p:txBody>
            <a:bodyPr wrap="none" rtlCol="0">
              <a:spAutoFit/>
            </a:bodyPr>
            <a:lstStyle/>
            <a:p>
              <a:r>
                <a:rPr lang="en-US" sz="2400" b="1" dirty="0">
                  <a:solidFill>
                    <a:schemeClr val="tx1">
                      <a:alpha val="30000"/>
                    </a:schemeClr>
                  </a:solidFill>
                </a:rPr>
                <a:t>SAME</a:t>
              </a:r>
            </a:p>
          </p:txBody>
        </p:sp>
      </p:grpSp>
      <p:grpSp>
        <p:nvGrpSpPr>
          <p:cNvPr id="20" name="Group 19">
            <a:extLst>
              <a:ext uri="{FF2B5EF4-FFF2-40B4-BE49-F238E27FC236}">
                <a16:creationId xmlns:a16="http://schemas.microsoft.com/office/drawing/2014/main" id="{593BDA32-6DF1-41FD-B7D2-DF0254BA22EE}"/>
              </a:ext>
            </a:extLst>
          </p:cNvPr>
          <p:cNvGrpSpPr/>
          <p:nvPr/>
        </p:nvGrpSpPr>
        <p:grpSpPr>
          <a:xfrm rot="20591498">
            <a:off x="4097626" y="3971996"/>
            <a:ext cx="2042306" cy="1722641"/>
            <a:chOff x="1650334" y="964638"/>
            <a:chExt cx="5843331" cy="4928723"/>
          </a:xfrm>
        </p:grpSpPr>
        <p:pic>
          <p:nvPicPr>
            <p:cNvPr id="21" name="Picture 20">
              <a:extLst>
                <a:ext uri="{FF2B5EF4-FFF2-40B4-BE49-F238E27FC236}">
                  <a16:creationId xmlns:a16="http://schemas.microsoft.com/office/drawing/2014/main" id="{28DF220D-414D-4F87-9845-F7BFCC0AC087}"/>
                </a:ext>
              </a:extLst>
            </p:cNvPr>
            <p:cNvPicPr>
              <a:picLocks noChangeAspect="1"/>
            </p:cNvPicPr>
            <p:nvPr/>
          </p:nvPicPr>
          <p:blipFill>
            <a:blip r:embed="rId3"/>
            <a:stretch>
              <a:fillRect/>
            </a:stretch>
          </p:blipFill>
          <p:spPr>
            <a:xfrm>
              <a:off x="1650334" y="964638"/>
              <a:ext cx="5843331" cy="4928723"/>
            </a:xfrm>
            <a:prstGeom prst="rect">
              <a:avLst/>
            </a:prstGeom>
          </p:spPr>
        </p:pic>
        <p:sp>
          <p:nvSpPr>
            <p:cNvPr id="22" name="TextBox 21">
              <a:extLst>
                <a:ext uri="{FF2B5EF4-FFF2-40B4-BE49-F238E27FC236}">
                  <a16:creationId xmlns:a16="http://schemas.microsoft.com/office/drawing/2014/main" id="{9C1B4597-7EC9-4D55-A6C7-1F491B3FE0E1}"/>
                </a:ext>
              </a:extLst>
            </p:cNvPr>
            <p:cNvSpPr txBox="1"/>
            <p:nvPr/>
          </p:nvSpPr>
          <p:spPr>
            <a:xfrm rot="1561374">
              <a:off x="3217744" y="2635259"/>
              <a:ext cx="2708498" cy="1341100"/>
            </a:xfrm>
            <a:prstGeom prst="rect">
              <a:avLst/>
            </a:prstGeom>
            <a:noFill/>
          </p:spPr>
          <p:txBody>
            <a:bodyPr wrap="none" rtlCol="0">
              <a:spAutoFit/>
            </a:bodyPr>
            <a:lstStyle/>
            <a:p>
              <a:r>
                <a:rPr lang="en-US" sz="2400" b="1" dirty="0">
                  <a:solidFill>
                    <a:schemeClr val="tx1">
                      <a:alpha val="30000"/>
                    </a:schemeClr>
                  </a:solidFill>
                </a:rPr>
                <a:t>SAME</a:t>
              </a:r>
            </a:p>
          </p:txBody>
        </p:sp>
      </p:grpSp>
      <p:grpSp>
        <p:nvGrpSpPr>
          <p:cNvPr id="26" name="Group 25">
            <a:extLst>
              <a:ext uri="{FF2B5EF4-FFF2-40B4-BE49-F238E27FC236}">
                <a16:creationId xmlns:a16="http://schemas.microsoft.com/office/drawing/2014/main" id="{6C28C4D1-9011-46BC-928D-26708431B4C0}"/>
              </a:ext>
            </a:extLst>
          </p:cNvPr>
          <p:cNvGrpSpPr/>
          <p:nvPr/>
        </p:nvGrpSpPr>
        <p:grpSpPr>
          <a:xfrm>
            <a:off x="3293376" y="5787898"/>
            <a:ext cx="2078125" cy="1070102"/>
            <a:chOff x="1650331" y="964641"/>
            <a:chExt cx="5945814" cy="3061715"/>
          </a:xfrm>
        </p:grpSpPr>
        <p:pic>
          <p:nvPicPr>
            <p:cNvPr id="27" name="Picture 26">
              <a:extLst>
                <a:ext uri="{FF2B5EF4-FFF2-40B4-BE49-F238E27FC236}">
                  <a16:creationId xmlns:a16="http://schemas.microsoft.com/office/drawing/2014/main" id="{3C288BF7-A8BE-4F0B-9D87-D0AC2A0B2A83}"/>
                </a:ext>
              </a:extLst>
            </p:cNvPr>
            <p:cNvPicPr>
              <a:picLocks noChangeAspect="1"/>
            </p:cNvPicPr>
            <p:nvPr/>
          </p:nvPicPr>
          <p:blipFill rotWithShape="1">
            <a:blip r:embed="rId3"/>
            <a:srcRect l="-1" r="-1753" b="37880"/>
            <a:stretch/>
          </p:blipFill>
          <p:spPr>
            <a:xfrm>
              <a:off x="1650331" y="964641"/>
              <a:ext cx="5945814" cy="3061715"/>
            </a:xfrm>
            <a:prstGeom prst="rect">
              <a:avLst/>
            </a:prstGeom>
          </p:spPr>
        </p:pic>
        <p:sp>
          <p:nvSpPr>
            <p:cNvPr id="28" name="TextBox 27">
              <a:extLst>
                <a:ext uri="{FF2B5EF4-FFF2-40B4-BE49-F238E27FC236}">
                  <a16:creationId xmlns:a16="http://schemas.microsoft.com/office/drawing/2014/main" id="{C696A87B-1485-4EB5-B24A-A7522A7AAFF9}"/>
                </a:ext>
              </a:extLst>
            </p:cNvPr>
            <p:cNvSpPr txBox="1"/>
            <p:nvPr/>
          </p:nvSpPr>
          <p:spPr>
            <a:xfrm rot="1561374">
              <a:off x="3217744" y="2635259"/>
              <a:ext cx="2708498" cy="1341100"/>
            </a:xfrm>
            <a:prstGeom prst="rect">
              <a:avLst/>
            </a:prstGeom>
            <a:noFill/>
          </p:spPr>
          <p:txBody>
            <a:bodyPr wrap="none" rtlCol="0">
              <a:spAutoFit/>
            </a:bodyPr>
            <a:lstStyle/>
            <a:p>
              <a:r>
                <a:rPr lang="en-US" sz="2400" b="1" dirty="0">
                  <a:solidFill>
                    <a:schemeClr val="tx1">
                      <a:alpha val="30000"/>
                    </a:schemeClr>
                  </a:solidFill>
                </a:rPr>
                <a:t>SAME</a:t>
              </a:r>
            </a:p>
          </p:txBody>
        </p:sp>
      </p:grpSp>
    </p:spTree>
    <p:extLst>
      <p:ext uri="{BB962C8B-B14F-4D97-AF65-F5344CB8AC3E}">
        <p14:creationId xmlns:p14="http://schemas.microsoft.com/office/powerpoint/2010/main" val="192213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A8BB65-2E6D-4CCB-AAAE-86E377FA05C9}"/>
              </a:ext>
            </a:extLst>
          </p:cNvPr>
          <p:cNvSpPr>
            <a:spLocks noGrp="1"/>
          </p:cNvSpPr>
          <p:nvPr>
            <p:ph type="sldNum" sz="quarter" idx="12"/>
          </p:nvPr>
        </p:nvSpPr>
        <p:spPr/>
        <p:txBody>
          <a:bodyPr/>
          <a:lstStyle/>
          <a:p>
            <a:fld id="{A8160BDD-7155-D744-B749-9730458604AD}" type="slidenum">
              <a:rPr lang="en-US" smtClean="0"/>
              <a:pPr/>
              <a:t>6</a:t>
            </a:fld>
            <a:endParaRPr lang="en-US" dirty="0"/>
          </a:p>
        </p:txBody>
      </p:sp>
      <p:sp>
        <p:nvSpPr>
          <p:cNvPr id="3" name="Content Placeholder 2">
            <a:extLst>
              <a:ext uri="{FF2B5EF4-FFF2-40B4-BE49-F238E27FC236}">
                <a16:creationId xmlns:a16="http://schemas.microsoft.com/office/drawing/2014/main" id="{063A4FCB-016F-433B-A9F3-56A1EC69995B}"/>
              </a:ext>
            </a:extLst>
          </p:cNvPr>
          <p:cNvSpPr>
            <a:spLocks noGrp="1"/>
          </p:cNvSpPr>
          <p:nvPr>
            <p:ph idx="1"/>
          </p:nvPr>
        </p:nvSpPr>
        <p:spPr>
          <a:xfrm>
            <a:off x="341925" y="1302040"/>
            <a:ext cx="6478659" cy="4920960"/>
          </a:xfrm>
        </p:spPr>
        <p:txBody>
          <a:bodyPr/>
          <a:lstStyle/>
          <a:p>
            <a:r>
              <a:rPr lang="en-US" dirty="0"/>
              <a:t>Even very simple machine learning algorithms can perform as well as much more advanced and complex algorithms if provided with large amounts of good data.</a:t>
            </a:r>
          </a:p>
          <a:p>
            <a:r>
              <a:rPr lang="en-US" dirty="0"/>
              <a:t>To produce a good machine learning model, it is essential to start with a good training dataset. </a:t>
            </a:r>
          </a:p>
          <a:p>
            <a:r>
              <a:rPr lang="en-US" dirty="0"/>
              <a:t>When you select and prepare datasets for machine learning, there are numerous issues you’ll have to consider regarding the quality of the dataset.</a:t>
            </a:r>
          </a:p>
          <a:p>
            <a:pPr lvl="1"/>
            <a:r>
              <a:rPr lang="en-US" dirty="0"/>
              <a:t>Sufficient Quantity</a:t>
            </a:r>
          </a:p>
          <a:p>
            <a:pPr lvl="1"/>
            <a:r>
              <a:rPr lang="en-US" dirty="0"/>
              <a:t>Relevant Features</a:t>
            </a:r>
          </a:p>
          <a:p>
            <a:pPr lvl="1"/>
            <a:r>
              <a:rPr lang="en-US" dirty="0"/>
              <a:t>Representative</a:t>
            </a:r>
          </a:p>
          <a:p>
            <a:pPr lvl="1"/>
            <a:r>
              <a:rPr lang="en-US" dirty="0"/>
              <a:t>Errors, Outliers, and Noise</a:t>
            </a:r>
          </a:p>
        </p:txBody>
      </p:sp>
      <p:sp>
        <p:nvSpPr>
          <p:cNvPr id="4" name="Title 3">
            <a:extLst>
              <a:ext uri="{FF2B5EF4-FFF2-40B4-BE49-F238E27FC236}">
                <a16:creationId xmlns:a16="http://schemas.microsoft.com/office/drawing/2014/main" id="{AD1EB907-25E5-468F-9110-115CA19CBABC}"/>
              </a:ext>
            </a:extLst>
          </p:cNvPr>
          <p:cNvSpPr>
            <a:spLocks noGrp="1"/>
          </p:cNvSpPr>
          <p:nvPr>
            <p:ph type="title"/>
          </p:nvPr>
        </p:nvSpPr>
        <p:spPr/>
        <p:txBody>
          <a:bodyPr/>
          <a:lstStyle/>
          <a:p>
            <a:r>
              <a:rPr lang="en-US" dirty="0"/>
              <a:t>Data Quality Issues</a:t>
            </a:r>
          </a:p>
        </p:txBody>
      </p:sp>
      <p:grpSp>
        <p:nvGrpSpPr>
          <p:cNvPr id="10" name="Group 9">
            <a:extLst>
              <a:ext uri="{FF2B5EF4-FFF2-40B4-BE49-F238E27FC236}">
                <a16:creationId xmlns:a16="http://schemas.microsoft.com/office/drawing/2014/main" id="{CD73B0AB-82B6-49B2-BD97-01D97420E4A4}"/>
              </a:ext>
            </a:extLst>
          </p:cNvPr>
          <p:cNvGrpSpPr/>
          <p:nvPr/>
        </p:nvGrpSpPr>
        <p:grpSpPr>
          <a:xfrm>
            <a:off x="7147994" y="3718050"/>
            <a:ext cx="1576978" cy="2909982"/>
            <a:chOff x="7071794" y="908903"/>
            <a:chExt cx="1576978" cy="2909982"/>
          </a:xfrm>
        </p:grpSpPr>
        <p:grpSp>
          <p:nvGrpSpPr>
            <p:cNvPr id="5" name="Group 4">
              <a:extLst>
                <a:ext uri="{FF2B5EF4-FFF2-40B4-BE49-F238E27FC236}">
                  <a16:creationId xmlns:a16="http://schemas.microsoft.com/office/drawing/2014/main" id="{CC3FBAD8-61C3-42EA-B89B-DFC20F854C4C}"/>
                </a:ext>
              </a:extLst>
            </p:cNvPr>
            <p:cNvGrpSpPr/>
            <p:nvPr/>
          </p:nvGrpSpPr>
          <p:grpSpPr>
            <a:xfrm>
              <a:off x="7200900" y="2317832"/>
              <a:ext cx="1340534" cy="1501053"/>
              <a:chOff x="7090768" y="4670094"/>
              <a:chExt cx="1784304" cy="1997961"/>
            </a:xfrm>
          </p:grpSpPr>
          <p:pic>
            <p:nvPicPr>
              <p:cNvPr id="6" name="Picture 5" descr="Image result">
                <a:extLst>
                  <a:ext uri="{FF2B5EF4-FFF2-40B4-BE49-F238E27FC236}">
                    <a16:creationId xmlns:a16="http://schemas.microsoft.com/office/drawing/2014/main" id="{A2C549BE-DDD1-4C05-B302-B5EA16B1ED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768" y="4697657"/>
                <a:ext cx="1784304" cy="197039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07">
                <a:extLst>
                  <a:ext uri="{FF2B5EF4-FFF2-40B4-BE49-F238E27FC236}">
                    <a16:creationId xmlns:a16="http://schemas.microsoft.com/office/drawing/2014/main" id="{51977F77-D023-46E9-8417-C958FA9B1D40}"/>
                  </a:ext>
                </a:extLst>
              </p:cNvPr>
              <p:cNvSpPr txBox="1">
                <a:spLocks noChangeArrowheads="1"/>
              </p:cNvSpPr>
              <p:nvPr/>
            </p:nvSpPr>
            <p:spPr bwMode="auto">
              <a:xfrm>
                <a:off x="7238488" y="4670094"/>
                <a:ext cx="1490662" cy="532562"/>
              </a:xfrm>
              <a:prstGeom prst="rect">
                <a:avLst/>
              </a:prstGeom>
              <a:noFill/>
              <a:ln>
                <a:noFill/>
              </a:ln>
              <a:scene3d>
                <a:camera prst="isometricBottomDown">
                  <a:rot lat="3421331" lon="19627662" rev="19719319"/>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solidFill>
                      <a:srgbClr val="000000">
                        <a:alpha val="30000"/>
                      </a:srgbClr>
                    </a:solidFill>
                    <a:effectLst/>
                    <a:uLnTx/>
                    <a:uFillTx/>
                    <a:latin typeface="Calibri"/>
                    <a:cs typeface="Calibri"/>
                  </a:rPr>
                  <a:t>Datasets</a:t>
                </a:r>
              </a:p>
            </p:txBody>
          </p:sp>
        </p:grpSp>
        <p:pic>
          <p:nvPicPr>
            <p:cNvPr id="8" name="Picture 7">
              <a:extLst>
                <a:ext uri="{FF2B5EF4-FFF2-40B4-BE49-F238E27FC236}">
                  <a16:creationId xmlns:a16="http://schemas.microsoft.com/office/drawing/2014/main" id="{B6A3A77F-4115-46E3-8681-7829AAFC15C4}"/>
                </a:ext>
              </a:extLst>
            </p:cNvPr>
            <p:cNvPicPr>
              <a:picLocks noChangeAspect="1"/>
            </p:cNvPicPr>
            <p:nvPr/>
          </p:nvPicPr>
          <p:blipFill>
            <a:blip r:embed="rId4"/>
            <a:stretch>
              <a:fillRect/>
            </a:stretch>
          </p:blipFill>
          <p:spPr>
            <a:xfrm>
              <a:off x="7071794" y="908903"/>
              <a:ext cx="1576978" cy="1480345"/>
            </a:xfrm>
            <a:prstGeom prst="rect">
              <a:avLst/>
            </a:prstGeom>
            <a:effectLst>
              <a:outerShdw blurRad="50800" dist="76200" dir="2700000" algn="tl" rotWithShape="0">
                <a:prstClr val="black">
                  <a:alpha val="40000"/>
                </a:prstClr>
              </a:outerShdw>
            </a:effectLst>
          </p:spPr>
        </p:pic>
      </p:grpSp>
    </p:spTree>
    <p:extLst>
      <p:ext uri="{BB962C8B-B14F-4D97-AF65-F5344CB8AC3E}">
        <p14:creationId xmlns:p14="http://schemas.microsoft.com/office/powerpoint/2010/main" val="2594238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4EAE9-C75D-490B-8868-16AE1C9DBE6D}"/>
              </a:ext>
            </a:extLst>
          </p:cNvPr>
          <p:cNvSpPr>
            <a:spLocks noGrp="1"/>
          </p:cNvSpPr>
          <p:nvPr>
            <p:ph type="sldNum" sz="quarter" idx="12"/>
          </p:nvPr>
        </p:nvSpPr>
        <p:spPr/>
        <p:txBody>
          <a:bodyPr/>
          <a:lstStyle/>
          <a:p>
            <a:fld id="{A8160BDD-7155-D744-B749-9730458604AD}" type="slidenum">
              <a:rPr lang="en-US" smtClean="0"/>
              <a:pPr/>
              <a:t>60</a:t>
            </a:fld>
            <a:endParaRPr lang="en-US" dirty="0"/>
          </a:p>
        </p:txBody>
      </p:sp>
      <p:sp>
        <p:nvSpPr>
          <p:cNvPr id="3" name="Content Placeholder 2">
            <a:extLst>
              <a:ext uri="{FF2B5EF4-FFF2-40B4-BE49-F238E27FC236}">
                <a16:creationId xmlns:a16="http://schemas.microsoft.com/office/drawing/2014/main" id="{CEE55B4A-840B-436E-8D8B-A64FD8D60D87}"/>
              </a:ext>
            </a:extLst>
          </p:cNvPr>
          <p:cNvSpPr>
            <a:spLocks noGrp="1"/>
          </p:cNvSpPr>
          <p:nvPr>
            <p:ph idx="1"/>
          </p:nvPr>
        </p:nvSpPr>
        <p:spPr/>
        <p:txBody>
          <a:bodyPr/>
          <a:lstStyle/>
          <a:p>
            <a:r>
              <a:rPr lang="en-US" dirty="0"/>
              <a:t>Depending on how different attributes are represented, </a:t>
            </a:r>
            <a:br>
              <a:rPr lang="en-US" dirty="0"/>
            </a:br>
            <a:r>
              <a:rPr lang="en-US" dirty="0"/>
              <a:t>one attribute may have more weight than another.</a:t>
            </a:r>
          </a:p>
          <a:p>
            <a:pPr lvl="1"/>
            <a:r>
              <a:rPr lang="en-US" dirty="0"/>
              <a:t>Example</a:t>
            </a:r>
          </a:p>
          <a:p>
            <a:pPr lvl="2"/>
            <a:r>
              <a:rPr lang="en-US" dirty="0"/>
              <a:t>Dataset includes age values varying from 23 to 69 (years old)</a:t>
            </a:r>
          </a:p>
          <a:p>
            <a:pPr lvl="2"/>
            <a:r>
              <a:rPr lang="en-US" dirty="0"/>
              <a:t>Weight values varying from 105 to 332 (pounds)</a:t>
            </a:r>
          </a:p>
          <a:p>
            <a:pPr lvl="2"/>
            <a:r>
              <a:rPr lang="en-US" dirty="0"/>
              <a:t>Weight values may exert more influence than age </a:t>
            </a:r>
            <a:br>
              <a:rPr lang="en-US" dirty="0"/>
            </a:br>
            <a:r>
              <a:rPr lang="en-US" dirty="0"/>
              <a:t>since the weights are generally larger</a:t>
            </a:r>
          </a:p>
          <a:p>
            <a:r>
              <a:rPr lang="en-US" dirty="0"/>
              <a:t>Normalization and standardization are both techniques for ensuring that different attributes are measured according to a common scale.</a:t>
            </a:r>
          </a:p>
          <a:p>
            <a:pPr lvl="1"/>
            <a:r>
              <a:rPr lang="en-US" dirty="0"/>
              <a:t>Normalization example:</a:t>
            </a:r>
          </a:p>
          <a:p>
            <a:pPr lvl="2"/>
            <a:r>
              <a:rPr lang="en-US" dirty="0"/>
              <a:t>Divide ages so the youngest age is represented by 0 and the oldest age is represented by 1.</a:t>
            </a:r>
          </a:p>
          <a:p>
            <a:pPr lvl="2"/>
            <a:r>
              <a:rPr lang="en-US" dirty="0"/>
              <a:t>Similarly normalize the lowest weight to 0 and the highest weight to 1.</a:t>
            </a:r>
          </a:p>
          <a:p>
            <a:pPr lvl="1"/>
            <a:r>
              <a:rPr lang="en-US" dirty="0"/>
              <a:t>Standardization example: </a:t>
            </a:r>
          </a:p>
          <a:p>
            <a:pPr lvl="2"/>
            <a:r>
              <a:rPr lang="en-US" dirty="0"/>
              <a:t>Convert ages and weights to a statistical measure, such as the item’s z-score.</a:t>
            </a:r>
          </a:p>
          <a:p>
            <a:pPr lvl="2"/>
            <a:r>
              <a:rPr lang="en-US" dirty="0"/>
              <a:t>The z-scores for these values would be much more comparable than the raw data values, and would therefore be more suitable to use when training a machine learning algorithm.</a:t>
            </a:r>
          </a:p>
        </p:txBody>
      </p:sp>
      <p:sp>
        <p:nvSpPr>
          <p:cNvPr id="4" name="Title 3">
            <a:extLst>
              <a:ext uri="{FF2B5EF4-FFF2-40B4-BE49-F238E27FC236}">
                <a16:creationId xmlns:a16="http://schemas.microsoft.com/office/drawing/2014/main" id="{FB6A6405-4B84-483D-9776-D43A4F2D1346}"/>
              </a:ext>
            </a:extLst>
          </p:cNvPr>
          <p:cNvSpPr>
            <a:spLocks noGrp="1"/>
          </p:cNvSpPr>
          <p:nvPr>
            <p:ph type="title"/>
          </p:nvPr>
        </p:nvSpPr>
        <p:spPr/>
        <p:txBody>
          <a:bodyPr/>
          <a:lstStyle/>
          <a:p>
            <a:r>
              <a:rPr lang="en-US" dirty="0"/>
              <a:t>Normalization and Standardization</a:t>
            </a:r>
          </a:p>
        </p:txBody>
      </p:sp>
      <p:pic>
        <p:nvPicPr>
          <p:cNvPr id="10" name="Picture 9" descr="A picture containing sitting, red, white&#10;&#10;Description automatically generated">
            <a:extLst>
              <a:ext uri="{FF2B5EF4-FFF2-40B4-BE49-F238E27FC236}">
                <a16:creationId xmlns:a16="http://schemas.microsoft.com/office/drawing/2014/main" id="{38290DE8-6D3B-405F-9BFE-9BE6CDE8BEA2}"/>
              </a:ext>
            </a:extLst>
          </p:cNvPr>
          <p:cNvPicPr>
            <a:picLocks noChangeAspect="1"/>
          </p:cNvPicPr>
          <p:nvPr/>
        </p:nvPicPr>
        <p:blipFill>
          <a:blip r:embed="rId3"/>
          <a:stretch>
            <a:fillRect/>
          </a:stretch>
        </p:blipFill>
        <p:spPr>
          <a:xfrm>
            <a:off x="6665293" y="1273760"/>
            <a:ext cx="2136782" cy="16049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33971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BF06DC-2DD7-41D0-825A-39C825B8EF44}"/>
              </a:ext>
            </a:extLst>
          </p:cNvPr>
          <p:cNvSpPr>
            <a:spLocks noGrp="1"/>
          </p:cNvSpPr>
          <p:nvPr>
            <p:ph type="sldNum" sz="quarter" idx="12"/>
          </p:nvPr>
        </p:nvSpPr>
        <p:spPr/>
        <p:txBody>
          <a:bodyPr/>
          <a:lstStyle/>
          <a:p>
            <a:fld id="{A8160BDD-7155-D744-B749-9730458604AD}" type="slidenum">
              <a:rPr lang="en-US" smtClean="0"/>
              <a:pPr/>
              <a:t>61</a:t>
            </a:fld>
            <a:endParaRPr lang="en-US" dirty="0"/>
          </a:p>
        </p:txBody>
      </p:sp>
      <p:sp>
        <p:nvSpPr>
          <p:cNvPr id="3" name="Content Placeholder 2">
            <a:extLst>
              <a:ext uri="{FF2B5EF4-FFF2-40B4-BE49-F238E27FC236}">
                <a16:creationId xmlns:a16="http://schemas.microsoft.com/office/drawing/2014/main" id="{425279BD-C6D3-4EF6-AB04-8FCAFEE42FB3}"/>
              </a:ext>
            </a:extLst>
          </p:cNvPr>
          <p:cNvSpPr>
            <a:spLocks noGrp="1"/>
          </p:cNvSpPr>
          <p:nvPr>
            <p:ph idx="1"/>
          </p:nvPr>
        </p:nvSpPr>
        <p:spPr/>
        <p:txBody>
          <a:bodyPr/>
          <a:lstStyle/>
          <a:p>
            <a:r>
              <a:rPr lang="en-US" dirty="0"/>
              <a:t>Automatic summarization tools can:</a:t>
            </a:r>
          </a:p>
          <a:p>
            <a:pPr lvl="1"/>
            <a:r>
              <a:rPr lang="en-US" dirty="0"/>
              <a:t>Process a body of text and summarize the information it contains</a:t>
            </a:r>
          </a:p>
          <a:p>
            <a:pPr lvl="1"/>
            <a:r>
              <a:rPr lang="en-US" dirty="0"/>
              <a:t>Prepare data for consumption</a:t>
            </a:r>
          </a:p>
          <a:p>
            <a:pPr lvl="1"/>
            <a:r>
              <a:rPr lang="en-US" dirty="0"/>
              <a:t>Produce an abstract</a:t>
            </a:r>
          </a:p>
          <a:p>
            <a:pPr lvl="1"/>
            <a:r>
              <a:rPr lang="en-US" dirty="0"/>
              <a:t>Find the most informative sentences</a:t>
            </a:r>
          </a:p>
          <a:p>
            <a:pPr lvl="1"/>
            <a:r>
              <a:rPr lang="en-US" dirty="0"/>
              <a:t>Classify the type of information the text contains</a:t>
            </a:r>
          </a:p>
          <a:p>
            <a:pPr lvl="1"/>
            <a:r>
              <a:rPr lang="en-US" dirty="0"/>
              <a:t>Extract information that can be used to populate features used in a machine learning model</a:t>
            </a:r>
          </a:p>
        </p:txBody>
      </p:sp>
      <p:sp>
        <p:nvSpPr>
          <p:cNvPr id="4" name="Title 3">
            <a:extLst>
              <a:ext uri="{FF2B5EF4-FFF2-40B4-BE49-F238E27FC236}">
                <a16:creationId xmlns:a16="http://schemas.microsoft.com/office/drawing/2014/main" id="{11FF16F0-6EDB-444E-A0DE-FFBACE152D4C}"/>
              </a:ext>
            </a:extLst>
          </p:cNvPr>
          <p:cNvSpPr>
            <a:spLocks noGrp="1"/>
          </p:cNvSpPr>
          <p:nvPr>
            <p:ph type="title"/>
          </p:nvPr>
        </p:nvSpPr>
        <p:spPr/>
        <p:txBody>
          <a:bodyPr/>
          <a:lstStyle/>
          <a:p>
            <a:r>
              <a:rPr lang="en-US" dirty="0"/>
              <a:t>Summarization</a:t>
            </a:r>
          </a:p>
        </p:txBody>
      </p:sp>
    </p:spTree>
    <p:extLst>
      <p:ext uri="{BB962C8B-B14F-4D97-AF65-F5344CB8AC3E}">
        <p14:creationId xmlns:p14="http://schemas.microsoft.com/office/powerpoint/2010/main" val="2219533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rapezoid 98">
            <a:extLst>
              <a:ext uri="{FF2B5EF4-FFF2-40B4-BE49-F238E27FC236}">
                <a16:creationId xmlns:a16="http://schemas.microsoft.com/office/drawing/2014/main" id="{CFCACED5-9521-4220-9CE4-557079BE31E0}"/>
              </a:ext>
            </a:extLst>
          </p:cNvPr>
          <p:cNvSpPr/>
          <p:nvPr/>
        </p:nvSpPr>
        <p:spPr>
          <a:xfrm>
            <a:off x="1873398" y="2054089"/>
            <a:ext cx="5397184" cy="801425"/>
          </a:xfrm>
          <a:prstGeom prst="trapezoid">
            <a:avLst>
              <a:gd name="adj" fmla="val 281084"/>
            </a:avLst>
          </a:prstGeom>
          <a:solidFill>
            <a:schemeClr val="bg1">
              <a:lumMod val="95000"/>
            </a:schemeClr>
          </a:solidFill>
          <a:ln w="9525" cap="flat" cmpd="sng" algn="ctr">
            <a:solidFill>
              <a:schemeClr val="tx1"/>
            </a:solidFill>
            <a:prstDash val="dash"/>
          </a:ln>
          <a:effectLst/>
        </p:spPr>
        <p:txBody>
          <a:bodyPr rtlCol="0" anchor="ctr"/>
          <a:lstStyle/>
          <a:p>
            <a:pPr algn="ctr" defTabSz="914400"/>
            <a:endParaRPr lang="en-US" sz="1100" b="1" kern="0" dirty="0">
              <a:solidFill>
                <a:srgbClr val="FF0000"/>
              </a:solidFill>
              <a:latin typeface="Arial"/>
            </a:endParaRPr>
          </a:p>
        </p:txBody>
      </p:sp>
      <p:sp>
        <p:nvSpPr>
          <p:cNvPr id="79" name="Rectangle 78">
            <a:extLst>
              <a:ext uri="{FF2B5EF4-FFF2-40B4-BE49-F238E27FC236}">
                <a16:creationId xmlns:a16="http://schemas.microsoft.com/office/drawing/2014/main" id="{2AB248BA-C81D-4C24-928E-2F55DF73799C}"/>
              </a:ext>
            </a:extLst>
          </p:cNvPr>
          <p:cNvSpPr/>
          <p:nvPr/>
        </p:nvSpPr>
        <p:spPr>
          <a:xfrm>
            <a:off x="1873408" y="5418541"/>
            <a:ext cx="5397183" cy="638714"/>
          </a:xfrm>
          <a:prstGeom prst="rect">
            <a:avLst/>
          </a:prstGeom>
          <a:solidFill>
            <a:schemeClr val="bg1">
              <a:lumMod val="95000"/>
            </a:schemeClr>
          </a:solidFill>
          <a:ln w="3175" cap="flat" cmpd="sng" algn="ctr">
            <a:solidFill>
              <a:schemeClr val="tx1"/>
            </a:solidFill>
            <a:prstDash val="solid"/>
          </a:ln>
          <a:effectLst>
            <a:outerShdw blurRad="38100" dist="25400" dir="2700000" sx="99000" sy="99000" algn="tl"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300" b="1" kern="0" dirty="0">
                <a:solidFill>
                  <a:srgbClr val="000000"/>
                </a:solidFill>
                <a:latin typeface="Calibri"/>
                <a:cs typeface="Calibri"/>
              </a:rPr>
              <a:t>Predictive Model</a:t>
            </a:r>
          </a:p>
        </p:txBody>
      </p:sp>
      <p:cxnSp>
        <p:nvCxnSpPr>
          <p:cNvPr id="77" name="Straight Arrow Connector 76">
            <a:extLst>
              <a:ext uri="{FF2B5EF4-FFF2-40B4-BE49-F238E27FC236}">
                <a16:creationId xmlns:a16="http://schemas.microsoft.com/office/drawing/2014/main" id="{F4238C03-93A7-4AF0-B878-352563409441}"/>
              </a:ext>
            </a:extLst>
          </p:cNvPr>
          <p:cNvCxnSpPr>
            <a:cxnSpLocks/>
          </p:cNvCxnSpPr>
          <p:nvPr/>
        </p:nvCxnSpPr>
        <p:spPr>
          <a:xfrm>
            <a:off x="5798016" y="3286594"/>
            <a:ext cx="0" cy="2131883"/>
          </a:xfrm>
          <a:prstGeom prst="straightConnector1">
            <a:avLst/>
          </a:prstGeom>
          <a:ln w="254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86F177B-A71F-411C-936E-EA17FB6E84D7}"/>
              </a:ext>
            </a:extLst>
          </p:cNvPr>
          <p:cNvCxnSpPr>
            <a:cxnSpLocks/>
            <a:stCxn id="19" idx="2"/>
          </p:cNvCxnSpPr>
          <p:nvPr/>
        </p:nvCxnSpPr>
        <p:spPr>
          <a:xfrm>
            <a:off x="3018888" y="4860013"/>
            <a:ext cx="0" cy="558464"/>
          </a:xfrm>
          <a:prstGeom prst="straightConnector1">
            <a:avLst/>
          </a:prstGeom>
          <a:ln w="254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7EB6B9C-16E9-444A-9705-E9A0918E4C0D}"/>
              </a:ext>
            </a:extLst>
          </p:cNvPr>
          <p:cNvCxnSpPr>
            <a:cxnSpLocks/>
            <a:endCxn id="19" idx="0"/>
          </p:cNvCxnSpPr>
          <p:nvPr/>
        </p:nvCxnSpPr>
        <p:spPr>
          <a:xfrm>
            <a:off x="3018888" y="3355953"/>
            <a:ext cx="0" cy="611776"/>
          </a:xfrm>
          <a:prstGeom prst="straightConnector1">
            <a:avLst/>
          </a:prstGeom>
          <a:ln w="254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7A51C97F-2310-4A4F-BD07-535642229B00}"/>
              </a:ext>
            </a:extLst>
          </p:cNvPr>
          <p:cNvCxnSpPr>
            <a:cxnSpLocks/>
          </p:cNvCxnSpPr>
          <p:nvPr/>
        </p:nvCxnSpPr>
        <p:spPr>
          <a:xfrm>
            <a:off x="6783620" y="3243729"/>
            <a:ext cx="0" cy="2174748"/>
          </a:xfrm>
          <a:prstGeom prst="straightConnector1">
            <a:avLst/>
          </a:prstGeom>
          <a:ln w="254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3900C3C-CA0D-4DAD-A53C-F3E7A803C9E8}"/>
              </a:ext>
            </a:extLst>
          </p:cNvPr>
          <p:cNvSpPr/>
          <p:nvPr/>
        </p:nvSpPr>
        <p:spPr>
          <a:xfrm>
            <a:off x="1873409" y="2835467"/>
            <a:ext cx="3413759" cy="642462"/>
          </a:xfrm>
          <a:prstGeom prst="rect">
            <a:avLst/>
          </a:prstGeom>
          <a:solidFill>
            <a:schemeClr val="bg1">
              <a:lumMod val="85000"/>
            </a:schemeClr>
          </a:solidFill>
          <a:ln w="3175" cap="flat" cmpd="sng" algn="ctr">
            <a:solidFill>
              <a:schemeClr val="tx1"/>
            </a:solid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000000"/>
                </a:solidFill>
                <a:latin typeface="Calibri"/>
                <a:cs typeface="Calibri"/>
              </a:rPr>
              <a:t>Training</a:t>
            </a:r>
            <a:br>
              <a:rPr lang="en-US" sz="1400" b="1" kern="0" dirty="0">
                <a:solidFill>
                  <a:srgbClr val="000000"/>
                </a:solidFill>
                <a:latin typeface="Calibri"/>
                <a:cs typeface="Calibri"/>
              </a:rPr>
            </a:br>
            <a:r>
              <a:rPr lang="en-US" sz="1400" b="1" kern="0" dirty="0">
                <a:solidFill>
                  <a:srgbClr val="000000"/>
                </a:solidFill>
                <a:latin typeface="Calibri"/>
                <a:cs typeface="Calibri"/>
              </a:rPr>
              <a:t>Set</a:t>
            </a:r>
          </a:p>
        </p:txBody>
      </p:sp>
      <p:sp>
        <p:nvSpPr>
          <p:cNvPr id="17" name="Rectangle 16">
            <a:extLst>
              <a:ext uri="{FF2B5EF4-FFF2-40B4-BE49-F238E27FC236}">
                <a16:creationId xmlns:a16="http://schemas.microsoft.com/office/drawing/2014/main" id="{094650EE-A329-44BD-A3E3-0EB44B24523F}"/>
              </a:ext>
            </a:extLst>
          </p:cNvPr>
          <p:cNvSpPr/>
          <p:nvPr/>
        </p:nvSpPr>
        <p:spPr>
          <a:xfrm>
            <a:off x="5287170" y="2835467"/>
            <a:ext cx="991710" cy="642462"/>
          </a:xfrm>
          <a:prstGeom prst="rect">
            <a:avLst/>
          </a:prstGeom>
          <a:solidFill>
            <a:schemeClr val="bg1">
              <a:lumMod val="85000"/>
            </a:schemeClr>
          </a:solidFill>
          <a:ln w="3175" cap="flat" cmpd="sng" algn="ctr">
            <a:solidFill>
              <a:schemeClr val="tx1"/>
            </a:solid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000000"/>
                </a:solidFill>
                <a:latin typeface="Calibri"/>
                <a:cs typeface="Calibri"/>
              </a:rPr>
              <a:t>Validation Set</a:t>
            </a:r>
          </a:p>
        </p:txBody>
      </p:sp>
      <p:sp>
        <p:nvSpPr>
          <p:cNvPr id="5" name="Title 4">
            <a:extLst>
              <a:ext uri="{FF2B5EF4-FFF2-40B4-BE49-F238E27FC236}">
                <a16:creationId xmlns:a16="http://schemas.microsoft.com/office/drawing/2014/main" id="{223194C2-1219-41C6-92E6-55701087AEB1}"/>
              </a:ext>
            </a:extLst>
          </p:cNvPr>
          <p:cNvSpPr>
            <a:spLocks noGrp="1"/>
          </p:cNvSpPr>
          <p:nvPr>
            <p:ph type="title"/>
          </p:nvPr>
        </p:nvSpPr>
        <p:spPr/>
        <p:txBody>
          <a:bodyPr/>
          <a:lstStyle/>
          <a:p>
            <a:r>
              <a:rPr lang="en-US" dirty="0"/>
              <a:t>Holdout Method</a:t>
            </a:r>
          </a:p>
        </p:txBody>
      </p:sp>
      <p:sp>
        <p:nvSpPr>
          <p:cNvPr id="2" name="Slide Number Placeholder 1">
            <a:extLst>
              <a:ext uri="{FF2B5EF4-FFF2-40B4-BE49-F238E27FC236}">
                <a16:creationId xmlns:a16="http://schemas.microsoft.com/office/drawing/2014/main" id="{3BC84A8D-6C47-4368-802B-387F4AC24DE1}"/>
              </a:ext>
            </a:extLst>
          </p:cNvPr>
          <p:cNvSpPr>
            <a:spLocks noGrp="1"/>
          </p:cNvSpPr>
          <p:nvPr>
            <p:ph type="sldNum" sz="quarter" idx="12"/>
          </p:nvPr>
        </p:nvSpPr>
        <p:spPr/>
        <p:txBody>
          <a:bodyPr/>
          <a:lstStyle/>
          <a:p>
            <a:fld id="{A8160BDD-7155-D744-B749-9730458604AD}" type="slidenum">
              <a:rPr lang="en-US" smtClean="0"/>
              <a:t>62</a:t>
            </a:fld>
            <a:endParaRPr lang="en-US" dirty="0"/>
          </a:p>
        </p:txBody>
      </p:sp>
      <p:sp>
        <p:nvSpPr>
          <p:cNvPr id="16" name="Rectangle 15">
            <a:extLst>
              <a:ext uri="{FF2B5EF4-FFF2-40B4-BE49-F238E27FC236}">
                <a16:creationId xmlns:a16="http://schemas.microsoft.com/office/drawing/2014/main" id="{6F38AFBD-1C79-4B3B-A833-A8F799A7C3EF}"/>
              </a:ext>
            </a:extLst>
          </p:cNvPr>
          <p:cNvSpPr/>
          <p:nvPr/>
        </p:nvSpPr>
        <p:spPr>
          <a:xfrm>
            <a:off x="6278881" y="2835467"/>
            <a:ext cx="991710" cy="642462"/>
          </a:xfrm>
          <a:prstGeom prst="rect">
            <a:avLst/>
          </a:prstGeom>
          <a:solidFill>
            <a:schemeClr val="bg1">
              <a:lumMod val="85000"/>
            </a:schemeClr>
          </a:solidFill>
          <a:ln w="3175" cap="flat" cmpd="sng" algn="ctr">
            <a:solidFill>
              <a:schemeClr val="tx1"/>
            </a:solidFill>
            <a:prstDash val="solid"/>
          </a:ln>
          <a:effectLst>
            <a:outerShdw blurRad="38100" dist="25400" dir="2700000" sx="99000" sy="99000" algn="tl" rotWithShape="0">
              <a:prstClr val="black">
                <a:alpha val="75000"/>
              </a:prstClr>
            </a:outerShdw>
          </a:effectLst>
        </p:spPr>
        <p:txBody>
          <a:bodyPr anchor="ctr"/>
          <a:lstStyle/>
          <a:p>
            <a:pPr algn="ctr" defTabSz="914400"/>
            <a:r>
              <a:rPr lang="en-US" sz="1400" b="1" kern="0" dirty="0">
                <a:solidFill>
                  <a:srgbClr val="000000"/>
                </a:solidFill>
                <a:latin typeface="Calibri"/>
                <a:cs typeface="Calibri"/>
              </a:rPr>
              <a:t>Test</a:t>
            </a:r>
            <a:br>
              <a:rPr lang="en-US" sz="1400" b="1" kern="0" dirty="0">
                <a:solidFill>
                  <a:srgbClr val="000000"/>
                </a:solidFill>
                <a:latin typeface="Calibri"/>
                <a:cs typeface="Calibri"/>
              </a:rPr>
            </a:br>
            <a:r>
              <a:rPr lang="en-US" sz="1400" b="1" kern="0" dirty="0">
                <a:solidFill>
                  <a:srgbClr val="000000"/>
                </a:solidFill>
                <a:latin typeface="Calibri"/>
                <a:cs typeface="Calibri"/>
              </a:rPr>
              <a:t>Set</a:t>
            </a:r>
          </a:p>
        </p:txBody>
      </p:sp>
      <p:sp>
        <p:nvSpPr>
          <p:cNvPr id="19" name="Diamond 18">
            <a:extLst>
              <a:ext uri="{FF2B5EF4-FFF2-40B4-BE49-F238E27FC236}">
                <a16:creationId xmlns:a16="http://schemas.microsoft.com/office/drawing/2014/main" id="{8E97B403-2F51-4438-BA1E-4BF29607CEF0}"/>
              </a:ext>
            </a:extLst>
          </p:cNvPr>
          <p:cNvSpPr/>
          <p:nvPr/>
        </p:nvSpPr>
        <p:spPr>
          <a:xfrm>
            <a:off x="2116863" y="3967729"/>
            <a:ext cx="1804050" cy="892284"/>
          </a:xfrm>
          <a:prstGeom prst="diamond">
            <a:avLst/>
          </a:prstGeom>
          <a:solidFill>
            <a:schemeClr val="bg1">
              <a:lumMod val="95000"/>
            </a:schemeClr>
          </a:solidFill>
          <a:ln w="3175" cap="flat" cmpd="sng" algn="ctr">
            <a:solidFill>
              <a:schemeClr val="tx1"/>
            </a:solidFill>
            <a:prstDash val="solid"/>
          </a:ln>
          <a:effectLst>
            <a:outerShdw blurRad="38100" dist="25400" dir="2700000" sx="99000" sy="99000" algn="tl"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300" b="1" kern="0" dirty="0">
                <a:solidFill>
                  <a:srgbClr val="000000"/>
                </a:solidFill>
                <a:latin typeface="Calibri"/>
                <a:cs typeface="Calibri"/>
              </a:rPr>
              <a:t>Algorithm</a:t>
            </a:r>
          </a:p>
        </p:txBody>
      </p:sp>
      <p:grpSp>
        <p:nvGrpSpPr>
          <p:cNvPr id="21" name="Group 20">
            <a:extLst>
              <a:ext uri="{FF2B5EF4-FFF2-40B4-BE49-F238E27FC236}">
                <a16:creationId xmlns:a16="http://schemas.microsoft.com/office/drawing/2014/main" id="{DFD22E90-00B8-4151-9424-9BF17F990328}"/>
              </a:ext>
            </a:extLst>
          </p:cNvPr>
          <p:cNvGrpSpPr/>
          <p:nvPr/>
        </p:nvGrpSpPr>
        <p:grpSpPr>
          <a:xfrm>
            <a:off x="4084280" y="1091018"/>
            <a:ext cx="959048" cy="1151010"/>
            <a:chOff x="7017927" y="2191356"/>
            <a:chExt cx="1583416" cy="1900353"/>
          </a:xfrm>
        </p:grpSpPr>
        <p:pic>
          <p:nvPicPr>
            <p:cNvPr id="24" name="Picture 23">
              <a:extLst>
                <a:ext uri="{FF2B5EF4-FFF2-40B4-BE49-F238E27FC236}">
                  <a16:creationId xmlns:a16="http://schemas.microsoft.com/office/drawing/2014/main" id="{621DABD4-C896-45F6-A30C-354B12285BDC}"/>
                </a:ext>
              </a:extLst>
            </p:cNvPr>
            <p:cNvPicPr>
              <a:picLocks noChangeAspect="1"/>
            </p:cNvPicPr>
            <p:nvPr/>
          </p:nvPicPr>
          <p:blipFill>
            <a:blip r:embed="rId3"/>
            <a:stretch>
              <a:fillRect/>
            </a:stretch>
          </p:blipFill>
          <p:spPr>
            <a:xfrm>
              <a:off x="7017927" y="3201037"/>
              <a:ext cx="1583416" cy="890672"/>
            </a:xfrm>
            <a:prstGeom prst="rect">
              <a:avLst/>
            </a:prstGeom>
          </p:spPr>
        </p:pic>
        <p:pic>
          <p:nvPicPr>
            <p:cNvPr id="25" name="Picture 24">
              <a:extLst>
                <a:ext uri="{FF2B5EF4-FFF2-40B4-BE49-F238E27FC236}">
                  <a16:creationId xmlns:a16="http://schemas.microsoft.com/office/drawing/2014/main" id="{2F25FB07-47EB-49ED-8C9B-313E5F9AC232}"/>
                </a:ext>
              </a:extLst>
            </p:cNvPr>
            <p:cNvPicPr>
              <a:picLocks noChangeAspect="1"/>
            </p:cNvPicPr>
            <p:nvPr/>
          </p:nvPicPr>
          <p:blipFill>
            <a:blip r:embed="rId3"/>
            <a:stretch>
              <a:fillRect/>
            </a:stretch>
          </p:blipFill>
          <p:spPr>
            <a:xfrm>
              <a:off x="7017927" y="2696196"/>
              <a:ext cx="1583416" cy="890672"/>
            </a:xfrm>
            <a:prstGeom prst="rect">
              <a:avLst/>
            </a:prstGeom>
          </p:spPr>
        </p:pic>
        <p:pic>
          <p:nvPicPr>
            <p:cNvPr id="26" name="Picture 25">
              <a:extLst>
                <a:ext uri="{FF2B5EF4-FFF2-40B4-BE49-F238E27FC236}">
                  <a16:creationId xmlns:a16="http://schemas.microsoft.com/office/drawing/2014/main" id="{4647DB56-33C8-4E64-B8CC-BFDAA4885CD3}"/>
                </a:ext>
              </a:extLst>
            </p:cNvPr>
            <p:cNvPicPr>
              <a:picLocks noChangeAspect="1"/>
            </p:cNvPicPr>
            <p:nvPr/>
          </p:nvPicPr>
          <p:blipFill>
            <a:blip r:embed="rId3"/>
            <a:stretch>
              <a:fillRect/>
            </a:stretch>
          </p:blipFill>
          <p:spPr>
            <a:xfrm>
              <a:off x="7017927" y="2191356"/>
              <a:ext cx="1583416" cy="890672"/>
            </a:xfrm>
            <a:prstGeom prst="rect">
              <a:avLst/>
            </a:prstGeom>
          </p:spPr>
        </p:pic>
      </p:grpSp>
      <p:grpSp>
        <p:nvGrpSpPr>
          <p:cNvPr id="70" name="Group 69">
            <a:extLst>
              <a:ext uri="{FF2B5EF4-FFF2-40B4-BE49-F238E27FC236}">
                <a16:creationId xmlns:a16="http://schemas.microsoft.com/office/drawing/2014/main" id="{2BC2C229-845D-468E-8025-23434A1AC452}"/>
              </a:ext>
            </a:extLst>
          </p:cNvPr>
          <p:cNvGrpSpPr/>
          <p:nvPr/>
        </p:nvGrpSpPr>
        <p:grpSpPr>
          <a:xfrm>
            <a:off x="3254251" y="4525559"/>
            <a:ext cx="1002616" cy="481718"/>
            <a:chOff x="5254095" y="3935013"/>
            <a:chExt cx="1002616" cy="481718"/>
          </a:xfrm>
        </p:grpSpPr>
        <p:grpSp>
          <p:nvGrpSpPr>
            <p:cNvPr id="65" name="Group 64">
              <a:extLst>
                <a:ext uri="{FF2B5EF4-FFF2-40B4-BE49-F238E27FC236}">
                  <a16:creationId xmlns:a16="http://schemas.microsoft.com/office/drawing/2014/main" id="{C982B10C-994A-4F78-8FC2-4B666BFB2FAF}"/>
                </a:ext>
              </a:extLst>
            </p:cNvPr>
            <p:cNvGrpSpPr/>
            <p:nvPr/>
          </p:nvGrpSpPr>
          <p:grpSpPr>
            <a:xfrm rot="1527776">
              <a:off x="5254095" y="3935013"/>
              <a:ext cx="429965" cy="481718"/>
              <a:chOff x="7064456" y="3347698"/>
              <a:chExt cx="500236" cy="560448"/>
            </a:xfrm>
          </p:grpSpPr>
          <p:sp>
            <p:nvSpPr>
              <p:cNvPr id="66" name="Arc 65">
                <a:extLst>
                  <a:ext uri="{FF2B5EF4-FFF2-40B4-BE49-F238E27FC236}">
                    <a16:creationId xmlns:a16="http://schemas.microsoft.com/office/drawing/2014/main" id="{5075761A-8D88-43EC-8950-4E27BDC7C013}"/>
                  </a:ext>
                </a:extLst>
              </p:cNvPr>
              <p:cNvSpPr/>
              <p:nvPr/>
            </p:nvSpPr>
            <p:spPr>
              <a:xfrm rot="7194909">
                <a:off x="7070002" y="3371877"/>
                <a:ext cx="518870" cy="470511"/>
              </a:xfrm>
              <a:prstGeom prst="arc">
                <a:avLst>
                  <a:gd name="adj1" fmla="val 18231656"/>
                  <a:gd name="adj2" fmla="val 5457800"/>
                </a:avLst>
              </a:prstGeom>
              <a:noFill/>
              <a:ln w="50800" cap="rnd" cmpd="sng" algn="ctr">
                <a:solidFill>
                  <a:srgbClr val="00A0DD"/>
                </a:solidFill>
                <a:prstDash val="solid"/>
                <a:tailEnd type="triangle" w="med" len="med"/>
              </a:ln>
              <a:effectLst/>
            </p:spPr>
            <p:txBody>
              <a:bodyPr rtlCol="0" anchor="ctr"/>
              <a:lstStyle/>
              <a:p>
                <a:pPr algn="ctr"/>
                <a:endParaRPr lang="en-US" dirty="0"/>
              </a:p>
            </p:txBody>
          </p:sp>
          <p:sp>
            <p:nvSpPr>
              <p:cNvPr id="67" name="Arc 66">
                <a:extLst>
                  <a:ext uri="{FF2B5EF4-FFF2-40B4-BE49-F238E27FC236}">
                    <a16:creationId xmlns:a16="http://schemas.microsoft.com/office/drawing/2014/main" id="{EAFB6A23-9CB0-4723-899A-4817161DEE3D}"/>
                  </a:ext>
                </a:extLst>
              </p:cNvPr>
              <p:cNvSpPr/>
              <p:nvPr/>
            </p:nvSpPr>
            <p:spPr>
              <a:xfrm rot="7194909" flipH="1" flipV="1">
                <a:off x="7040277" y="3413455"/>
                <a:ext cx="518870" cy="470511"/>
              </a:xfrm>
              <a:prstGeom prst="arc">
                <a:avLst>
                  <a:gd name="adj1" fmla="val 18060762"/>
                  <a:gd name="adj2" fmla="val 5457800"/>
                </a:avLst>
              </a:prstGeom>
              <a:noFill/>
              <a:ln w="50800" cap="rnd" cmpd="sng" algn="ctr">
                <a:solidFill>
                  <a:srgbClr val="00A0DD"/>
                </a:solidFill>
                <a:prstDash val="solid"/>
                <a:tailEnd type="triangle" w="med" len="med"/>
              </a:ln>
              <a:effectLst/>
            </p:spPr>
            <p:txBody>
              <a:bodyPr rtlCol="0" anchor="ctr"/>
              <a:lstStyle/>
              <a:p>
                <a:pPr algn="ctr"/>
                <a:endParaRPr lang="en-US" dirty="0"/>
              </a:p>
            </p:txBody>
          </p:sp>
        </p:grpSp>
        <p:sp>
          <p:nvSpPr>
            <p:cNvPr id="68" name="Text Box 307">
              <a:extLst>
                <a:ext uri="{FF2B5EF4-FFF2-40B4-BE49-F238E27FC236}">
                  <a16:creationId xmlns:a16="http://schemas.microsoft.com/office/drawing/2014/main" id="{7DB9A31F-34BE-4AEB-9816-41E88BDBADC3}"/>
                </a:ext>
              </a:extLst>
            </p:cNvPr>
            <p:cNvSpPr txBox="1">
              <a:spLocks noChangeArrowheads="1"/>
            </p:cNvSpPr>
            <p:nvPr/>
          </p:nvSpPr>
          <p:spPr bwMode="auto">
            <a:xfrm>
              <a:off x="5590117" y="4018362"/>
              <a:ext cx="66659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Calibri"/>
                  <a:cs typeface="Calibri"/>
                </a:rPr>
                <a:t>Learning</a:t>
              </a:r>
            </a:p>
          </p:txBody>
        </p:sp>
      </p:grpSp>
      <p:sp>
        <p:nvSpPr>
          <p:cNvPr id="94" name="Freeform: Shape 93">
            <a:extLst>
              <a:ext uri="{FF2B5EF4-FFF2-40B4-BE49-F238E27FC236}">
                <a16:creationId xmlns:a16="http://schemas.microsoft.com/office/drawing/2014/main" id="{A1396BAA-6DF6-47D3-AF0F-DD8C471F0CC4}"/>
              </a:ext>
            </a:extLst>
          </p:cNvPr>
          <p:cNvSpPr/>
          <p:nvPr/>
        </p:nvSpPr>
        <p:spPr>
          <a:xfrm>
            <a:off x="6071825" y="3284221"/>
            <a:ext cx="1586275" cy="683508"/>
          </a:xfrm>
          <a:custGeom>
            <a:avLst/>
            <a:gdLst>
              <a:gd name="connsiteX0" fmla="*/ 1691640 w 1691640"/>
              <a:gd name="connsiteY0" fmla="*/ 1341120 h 1352153"/>
              <a:gd name="connsiteX1" fmla="*/ 1272540 w 1691640"/>
              <a:gd name="connsiteY1" fmla="*/ 1257300 h 1352153"/>
              <a:gd name="connsiteX2" fmla="*/ 807720 w 1691640"/>
              <a:gd name="connsiteY2" fmla="*/ 647700 h 1352153"/>
              <a:gd name="connsiteX3" fmla="*/ 53340 w 1691640"/>
              <a:gd name="connsiteY3" fmla="*/ 472440 h 1352153"/>
              <a:gd name="connsiteX4" fmla="*/ 121920 w 1691640"/>
              <a:gd name="connsiteY4" fmla="*/ 0 h 1352153"/>
              <a:gd name="connsiteX0" fmla="*/ 1618364 w 1618364"/>
              <a:gd name="connsiteY0" fmla="*/ 1341120 h 1352153"/>
              <a:gd name="connsiteX1" fmla="*/ 1199264 w 1618364"/>
              <a:gd name="connsiteY1" fmla="*/ 1257300 h 1352153"/>
              <a:gd name="connsiteX2" fmla="*/ 734444 w 1618364"/>
              <a:gd name="connsiteY2" fmla="*/ 647700 h 1352153"/>
              <a:gd name="connsiteX3" fmla="*/ 117224 w 1618364"/>
              <a:gd name="connsiteY3" fmla="*/ 472440 h 1352153"/>
              <a:gd name="connsiteX4" fmla="*/ 48644 w 1618364"/>
              <a:gd name="connsiteY4" fmla="*/ 0 h 1352153"/>
              <a:gd name="connsiteX0" fmla="*/ 1585133 w 1585133"/>
              <a:gd name="connsiteY0" fmla="*/ 1341120 h 1352153"/>
              <a:gd name="connsiteX1" fmla="*/ 1166033 w 1585133"/>
              <a:gd name="connsiteY1" fmla="*/ 1257300 h 1352153"/>
              <a:gd name="connsiteX2" fmla="*/ 701213 w 1585133"/>
              <a:gd name="connsiteY2" fmla="*/ 647700 h 1352153"/>
              <a:gd name="connsiteX3" fmla="*/ 83993 w 1585133"/>
              <a:gd name="connsiteY3" fmla="*/ 472440 h 1352153"/>
              <a:gd name="connsiteX4" fmla="*/ 15413 w 1585133"/>
              <a:gd name="connsiteY4" fmla="*/ 0 h 1352153"/>
              <a:gd name="connsiteX0" fmla="*/ 1570733 w 1570733"/>
              <a:gd name="connsiteY0" fmla="*/ 1341120 h 1352153"/>
              <a:gd name="connsiteX1" fmla="*/ 1151633 w 1570733"/>
              <a:gd name="connsiteY1" fmla="*/ 1257300 h 1352153"/>
              <a:gd name="connsiteX2" fmla="*/ 686813 w 1570733"/>
              <a:gd name="connsiteY2" fmla="*/ 647700 h 1352153"/>
              <a:gd name="connsiteX3" fmla="*/ 260093 w 1570733"/>
              <a:gd name="connsiteY3" fmla="*/ 472440 h 1352153"/>
              <a:gd name="connsiteX4" fmla="*/ 1013 w 1570733"/>
              <a:gd name="connsiteY4" fmla="*/ 0 h 1352153"/>
              <a:gd name="connsiteX0" fmla="*/ 1570733 w 1570733"/>
              <a:gd name="connsiteY0" fmla="*/ 1341120 h 1360386"/>
              <a:gd name="connsiteX1" fmla="*/ 1151633 w 1570733"/>
              <a:gd name="connsiteY1" fmla="*/ 1257300 h 1360386"/>
              <a:gd name="connsiteX2" fmla="*/ 260093 w 1570733"/>
              <a:gd name="connsiteY2" fmla="*/ 472440 h 1360386"/>
              <a:gd name="connsiteX3" fmla="*/ 1013 w 1570733"/>
              <a:gd name="connsiteY3" fmla="*/ 0 h 1360386"/>
              <a:gd name="connsiteX0" fmla="*/ 1570347 w 1570347"/>
              <a:gd name="connsiteY0" fmla="*/ 1341120 h 1348350"/>
              <a:gd name="connsiteX1" fmla="*/ 1151247 w 1570347"/>
              <a:gd name="connsiteY1" fmla="*/ 1257300 h 1348350"/>
              <a:gd name="connsiteX2" fmla="*/ 366387 w 1570347"/>
              <a:gd name="connsiteY2" fmla="*/ 762000 h 1348350"/>
              <a:gd name="connsiteX3" fmla="*/ 627 w 1570347"/>
              <a:gd name="connsiteY3" fmla="*/ 0 h 1348350"/>
              <a:gd name="connsiteX0" fmla="*/ 1151247 w 1151247"/>
              <a:gd name="connsiteY0" fmla="*/ 1257300 h 1257300"/>
              <a:gd name="connsiteX1" fmla="*/ 366387 w 1151247"/>
              <a:gd name="connsiteY1" fmla="*/ 762000 h 1257300"/>
              <a:gd name="connsiteX2" fmla="*/ 627 w 1151247"/>
              <a:gd name="connsiteY2" fmla="*/ 0 h 1257300"/>
              <a:gd name="connsiteX0" fmla="*/ 1586275 w 1586275"/>
              <a:gd name="connsiteY0" fmla="*/ 1074420 h 1074420"/>
              <a:gd name="connsiteX1" fmla="*/ 367075 w 1586275"/>
              <a:gd name="connsiteY1" fmla="*/ 762000 h 1074420"/>
              <a:gd name="connsiteX2" fmla="*/ 1315 w 1586275"/>
              <a:gd name="connsiteY2" fmla="*/ 0 h 1074420"/>
              <a:gd name="connsiteX0" fmla="*/ 1586275 w 1586275"/>
              <a:gd name="connsiteY0" fmla="*/ 1074420 h 1074420"/>
              <a:gd name="connsiteX1" fmla="*/ 367075 w 1586275"/>
              <a:gd name="connsiteY1" fmla="*/ 762000 h 1074420"/>
              <a:gd name="connsiteX2" fmla="*/ 1315 w 1586275"/>
              <a:gd name="connsiteY2" fmla="*/ 0 h 1074420"/>
            </a:gdLst>
            <a:ahLst/>
            <a:cxnLst>
              <a:cxn ang="0">
                <a:pos x="connsiteX0" y="connsiteY0"/>
              </a:cxn>
              <a:cxn ang="0">
                <a:pos x="connsiteX1" y="connsiteY1"/>
              </a:cxn>
              <a:cxn ang="0">
                <a:pos x="connsiteX2" y="connsiteY2"/>
              </a:cxn>
            </a:cxnLst>
            <a:rect l="l" t="t" r="r" b="b"/>
            <a:pathLst>
              <a:path w="1586275" h="1074420">
                <a:moveTo>
                  <a:pt x="1586275" y="1074420"/>
                </a:moveTo>
                <a:cubicBezTo>
                  <a:pt x="958895" y="1069340"/>
                  <a:pt x="631235" y="941070"/>
                  <a:pt x="367075" y="762000"/>
                </a:cubicBezTo>
                <a:cubicBezTo>
                  <a:pt x="102915" y="582930"/>
                  <a:pt x="-13925" y="243205"/>
                  <a:pt x="1315" y="0"/>
                </a:cubicBezTo>
              </a:path>
            </a:pathLst>
          </a:custGeom>
          <a:noFill/>
          <a:ln w="19050">
            <a:solidFill>
              <a:srgbClr val="00A0DD"/>
            </a:solidFill>
            <a:round/>
            <a:headEnd type="none" w="med" len="med"/>
            <a:tailEnd type="triangle" w="med" len="med"/>
          </a:ln>
        </p:spPr>
        <p:txBody>
          <a:bodyPr/>
          <a:lstStyle/>
          <a:p>
            <a:pPr defTabSz="914400"/>
            <a:endParaRPr lang="en-US" kern="0" dirty="0">
              <a:solidFill>
                <a:sysClr val="windowText" lastClr="000000"/>
              </a:solidFill>
            </a:endParaRPr>
          </a:p>
        </p:txBody>
      </p:sp>
      <p:sp>
        <p:nvSpPr>
          <p:cNvPr id="95" name="Freeform: Shape 94">
            <a:extLst>
              <a:ext uri="{FF2B5EF4-FFF2-40B4-BE49-F238E27FC236}">
                <a16:creationId xmlns:a16="http://schemas.microsoft.com/office/drawing/2014/main" id="{30FF5287-B6D2-494D-8A07-D7CBA339B130}"/>
              </a:ext>
            </a:extLst>
          </p:cNvPr>
          <p:cNvSpPr/>
          <p:nvPr/>
        </p:nvSpPr>
        <p:spPr>
          <a:xfrm>
            <a:off x="7105570" y="3243729"/>
            <a:ext cx="574221" cy="582207"/>
          </a:xfrm>
          <a:custGeom>
            <a:avLst/>
            <a:gdLst>
              <a:gd name="connsiteX0" fmla="*/ 1691640 w 1691640"/>
              <a:gd name="connsiteY0" fmla="*/ 1341120 h 1352153"/>
              <a:gd name="connsiteX1" fmla="*/ 1272540 w 1691640"/>
              <a:gd name="connsiteY1" fmla="*/ 1257300 h 1352153"/>
              <a:gd name="connsiteX2" fmla="*/ 807720 w 1691640"/>
              <a:gd name="connsiteY2" fmla="*/ 647700 h 1352153"/>
              <a:gd name="connsiteX3" fmla="*/ 53340 w 1691640"/>
              <a:gd name="connsiteY3" fmla="*/ 472440 h 1352153"/>
              <a:gd name="connsiteX4" fmla="*/ 121920 w 1691640"/>
              <a:gd name="connsiteY4" fmla="*/ 0 h 1352153"/>
              <a:gd name="connsiteX0" fmla="*/ 1272540 w 1272540"/>
              <a:gd name="connsiteY0" fmla="*/ 1257300 h 1257300"/>
              <a:gd name="connsiteX1" fmla="*/ 807720 w 1272540"/>
              <a:gd name="connsiteY1" fmla="*/ 647700 h 1257300"/>
              <a:gd name="connsiteX2" fmla="*/ 53340 w 1272540"/>
              <a:gd name="connsiteY2" fmla="*/ 472440 h 1257300"/>
              <a:gd name="connsiteX3" fmla="*/ 121920 w 1272540"/>
              <a:gd name="connsiteY3" fmla="*/ 0 h 1257300"/>
              <a:gd name="connsiteX0" fmla="*/ 807720 w 807720"/>
              <a:gd name="connsiteY0" fmla="*/ 647700 h 647700"/>
              <a:gd name="connsiteX1" fmla="*/ 53340 w 807720"/>
              <a:gd name="connsiteY1" fmla="*/ 472440 h 647700"/>
              <a:gd name="connsiteX2" fmla="*/ 121920 w 807720"/>
              <a:gd name="connsiteY2" fmla="*/ 0 h 647700"/>
              <a:gd name="connsiteX0" fmla="*/ 627663 w 627663"/>
              <a:gd name="connsiteY0" fmla="*/ 952500 h 952500"/>
              <a:gd name="connsiteX1" fmla="*/ 40923 w 627663"/>
              <a:gd name="connsiteY1" fmla="*/ 472440 h 952500"/>
              <a:gd name="connsiteX2" fmla="*/ 109503 w 627663"/>
              <a:gd name="connsiteY2" fmla="*/ 0 h 952500"/>
              <a:gd name="connsiteX0" fmla="*/ 627663 w 627663"/>
              <a:gd name="connsiteY0" fmla="*/ 952500 h 952500"/>
              <a:gd name="connsiteX1" fmla="*/ 40923 w 627663"/>
              <a:gd name="connsiteY1" fmla="*/ 472440 h 952500"/>
              <a:gd name="connsiteX2" fmla="*/ 109503 w 627663"/>
              <a:gd name="connsiteY2" fmla="*/ 0 h 952500"/>
              <a:gd name="connsiteX0" fmla="*/ 642490 w 642490"/>
              <a:gd name="connsiteY0" fmla="*/ 952500 h 952500"/>
              <a:gd name="connsiteX1" fmla="*/ 55750 w 642490"/>
              <a:gd name="connsiteY1" fmla="*/ 472440 h 952500"/>
              <a:gd name="connsiteX2" fmla="*/ 86230 w 642490"/>
              <a:gd name="connsiteY2" fmla="*/ 0 h 952500"/>
              <a:gd name="connsiteX0" fmla="*/ 623933 w 623933"/>
              <a:gd name="connsiteY0" fmla="*/ 952500 h 952500"/>
              <a:gd name="connsiteX1" fmla="*/ 37193 w 623933"/>
              <a:gd name="connsiteY1" fmla="*/ 472440 h 952500"/>
              <a:gd name="connsiteX2" fmla="*/ 67673 w 623933"/>
              <a:gd name="connsiteY2" fmla="*/ 0 h 952500"/>
              <a:gd name="connsiteX0" fmla="*/ 558888 w 558888"/>
              <a:gd name="connsiteY0" fmla="*/ 952500 h 952500"/>
              <a:gd name="connsiteX1" fmla="*/ 132168 w 558888"/>
              <a:gd name="connsiteY1" fmla="*/ 670560 h 952500"/>
              <a:gd name="connsiteX2" fmla="*/ 2628 w 558888"/>
              <a:gd name="connsiteY2" fmla="*/ 0 h 952500"/>
              <a:gd name="connsiteX0" fmla="*/ 558102 w 558102"/>
              <a:gd name="connsiteY0" fmla="*/ 952500 h 952500"/>
              <a:gd name="connsiteX1" fmla="*/ 131382 w 558102"/>
              <a:gd name="connsiteY1" fmla="*/ 670560 h 952500"/>
              <a:gd name="connsiteX2" fmla="*/ 1842 w 558102"/>
              <a:gd name="connsiteY2" fmla="*/ 0 h 952500"/>
              <a:gd name="connsiteX0" fmla="*/ 574221 w 574221"/>
              <a:gd name="connsiteY0" fmla="*/ 952500 h 952500"/>
              <a:gd name="connsiteX1" fmla="*/ 132261 w 574221"/>
              <a:gd name="connsiteY1" fmla="*/ 670560 h 952500"/>
              <a:gd name="connsiteX2" fmla="*/ 2721 w 574221"/>
              <a:gd name="connsiteY2" fmla="*/ 0 h 952500"/>
              <a:gd name="connsiteX0" fmla="*/ 574221 w 574221"/>
              <a:gd name="connsiteY0" fmla="*/ 952500 h 952500"/>
              <a:gd name="connsiteX1" fmla="*/ 132261 w 574221"/>
              <a:gd name="connsiteY1" fmla="*/ 670560 h 952500"/>
              <a:gd name="connsiteX2" fmla="*/ 2721 w 574221"/>
              <a:gd name="connsiteY2" fmla="*/ 0 h 952500"/>
            </a:gdLst>
            <a:ahLst/>
            <a:cxnLst>
              <a:cxn ang="0">
                <a:pos x="connsiteX0" y="connsiteY0"/>
              </a:cxn>
              <a:cxn ang="0">
                <a:pos x="connsiteX1" y="connsiteY1"/>
              </a:cxn>
              <a:cxn ang="0">
                <a:pos x="connsiteX2" y="connsiteY2"/>
              </a:cxn>
            </a:cxnLst>
            <a:rect l="l" t="t" r="r" b="b"/>
            <a:pathLst>
              <a:path w="574221" h="952500">
                <a:moveTo>
                  <a:pt x="574221" y="952500"/>
                </a:moveTo>
                <a:cubicBezTo>
                  <a:pt x="302441" y="905510"/>
                  <a:pt x="227511" y="829310"/>
                  <a:pt x="132261" y="670560"/>
                </a:cubicBezTo>
                <a:cubicBezTo>
                  <a:pt x="37011" y="511810"/>
                  <a:pt x="-12519" y="357505"/>
                  <a:pt x="2721" y="0"/>
                </a:cubicBezTo>
              </a:path>
            </a:pathLst>
          </a:custGeom>
          <a:noFill/>
          <a:ln w="19050">
            <a:solidFill>
              <a:srgbClr val="00A0DD"/>
            </a:solidFill>
            <a:round/>
            <a:headEnd type="none" w="med" len="med"/>
            <a:tailEnd type="triangle" w="med" len="med"/>
          </a:ln>
        </p:spPr>
        <p:txBody>
          <a:bodyPr/>
          <a:lstStyle/>
          <a:p>
            <a:pPr defTabSz="914400"/>
            <a:endParaRPr lang="en-US" kern="0" dirty="0">
              <a:solidFill>
                <a:sysClr val="windowText" lastClr="000000"/>
              </a:solidFill>
            </a:endParaRPr>
          </a:p>
        </p:txBody>
      </p:sp>
      <p:sp>
        <p:nvSpPr>
          <p:cNvPr id="89" name="Rounded Rectangle 149">
            <a:extLst>
              <a:ext uri="{FF2B5EF4-FFF2-40B4-BE49-F238E27FC236}">
                <a16:creationId xmlns:a16="http://schemas.microsoft.com/office/drawing/2014/main" id="{50C9A91E-C80C-472F-8942-A42C9EBB9587}"/>
              </a:ext>
            </a:extLst>
          </p:cNvPr>
          <p:cNvSpPr/>
          <p:nvPr/>
        </p:nvSpPr>
        <p:spPr>
          <a:xfrm>
            <a:off x="7565881" y="3429000"/>
            <a:ext cx="1180820" cy="642462"/>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Holdout Sets</a:t>
            </a:r>
          </a:p>
        </p:txBody>
      </p:sp>
      <p:sp>
        <p:nvSpPr>
          <p:cNvPr id="97" name="Rounded Rectangle 149">
            <a:extLst>
              <a:ext uri="{FF2B5EF4-FFF2-40B4-BE49-F238E27FC236}">
                <a16:creationId xmlns:a16="http://schemas.microsoft.com/office/drawing/2014/main" id="{8D471B6E-0414-47E3-A11C-EE474959DD19}"/>
              </a:ext>
            </a:extLst>
          </p:cNvPr>
          <p:cNvSpPr/>
          <p:nvPr/>
        </p:nvSpPr>
        <p:spPr>
          <a:xfrm>
            <a:off x="2740093" y="1216838"/>
            <a:ext cx="1180820" cy="386089"/>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Original Data</a:t>
            </a:r>
          </a:p>
        </p:txBody>
      </p:sp>
    </p:spTree>
    <p:extLst>
      <p:ext uri="{BB962C8B-B14F-4D97-AF65-F5344CB8AC3E}">
        <p14:creationId xmlns:p14="http://schemas.microsoft.com/office/powerpoint/2010/main" val="3506617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59CEB3-38E8-4102-9B02-91DB1E4A82CC}"/>
              </a:ext>
            </a:extLst>
          </p:cNvPr>
          <p:cNvSpPr>
            <a:spLocks noGrp="1"/>
          </p:cNvSpPr>
          <p:nvPr>
            <p:ph type="sldNum" sz="quarter" idx="12"/>
          </p:nvPr>
        </p:nvSpPr>
        <p:spPr/>
        <p:txBody>
          <a:bodyPr/>
          <a:lstStyle/>
          <a:p>
            <a:fld id="{A8160BDD-7155-D744-B749-9730458604AD}" type="slidenum">
              <a:rPr lang="en-US" smtClean="0"/>
              <a:t>63</a:t>
            </a:fld>
            <a:endParaRPr lang="en-US" dirty="0"/>
          </a:p>
        </p:txBody>
      </p:sp>
      <p:sp>
        <p:nvSpPr>
          <p:cNvPr id="4" name="Content Placeholder 3">
            <a:extLst>
              <a:ext uri="{FF2B5EF4-FFF2-40B4-BE49-F238E27FC236}">
                <a16:creationId xmlns:a16="http://schemas.microsoft.com/office/drawing/2014/main" id="{9CD1551B-3088-412B-9041-BA9283F87F73}"/>
              </a:ext>
            </a:extLst>
          </p:cNvPr>
          <p:cNvSpPr>
            <a:spLocks noGrp="1"/>
          </p:cNvSpPr>
          <p:nvPr>
            <p:ph idx="1"/>
          </p:nvPr>
        </p:nvSpPr>
        <p:spPr/>
        <p:txBody>
          <a:bodyPr/>
          <a:lstStyle/>
          <a:p>
            <a:r>
              <a:rPr lang="en-US" sz="1600" dirty="0">
                <a:latin typeface="Courier New" panose="02070309020205020404" pitchFamily="49" charset="0"/>
                <a:cs typeface="Courier New" panose="02070309020205020404" pitchFamily="49" charset="0"/>
              </a:rPr>
              <a:t>sklearn.model_selection.train_test_split()</a:t>
            </a:r>
            <a:r>
              <a:rPr lang="en-US" dirty="0"/>
              <a:t> function</a:t>
            </a:r>
          </a:p>
          <a:p>
            <a:pPr lvl="1"/>
            <a:r>
              <a:rPr lang="en-US" dirty="0"/>
              <a:t>Provided by the scikit-learn library.</a:t>
            </a:r>
          </a:p>
          <a:p>
            <a:pPr lvl="1"/>
            <a:r>
              <a:rPr lang="en-US" dirty="0"/>
              <a:t>Splits a dataset into random training and testing datasets.</a:t>
            </a:r>
          </a:p>
          <a:p>
            <a:pPr lvl="1"/>
            <a:r>
              <a:rPr lang="en-US" dirty="0"/>
              <a:t>Takes a list, NumPy array, SciPy matrix, or pandas dataframe as input.</a:t>
            </a:r>
          </a:p>
          <a:p>
            <a:pPr lvl="1"/>
            <a:r>
              <a:rPr lang="en-US" dirty="0"/>
              <a:t>Can also split label dataset in the same proportions as the training and test dataset.</a:t>
            </a:r>
          </a:p>
          <a:p>
            <a:pPr lvl="1"/>
            <a:r>
              <a:rPr lang="en-US" dirty="0"/>
              <a:t>Accepts a floating point value between 0.0 and 1.0 to indicate proportions, where .25 would produce a dataset containing 25% of the records.</a:t>
            </a:r>
          </a:p>
          <a:p>
            <a:pPr lvl="1"/>
            <a:r>
              <a:rPr lang="en-US" dirty="0"/>
              <a:t>By default, test set includes 25% of the records, and the training set is 75% of the records.</a:t>
            </a:r>
          </a:p>
          <a:p>
            <a:pPr lvl="1"/>
            <a:r>
              <a:rPr lang="en-US" dirty="0"/>
              <a:t>You can also provide a random number seed value to ensure the same randomization is used each time you call the function.</a:t>
            </a:r>
          </a:p>
          <a:p>
            <a:r>
              <a:rPr lang="en-US" dirty="0"/>
              <a:t>These guidelines provide a quick summary of various objects used in course activities. Complete documentation covering the objects mentioned in these guidelines may be found at </a:t>
            </a:r>
            <a:r>
              <a:rPr lang="en-US" b="1" dirty="0"/>
              <a:t>https://scikit-learn.org/</a:t>
            </a:r>
            <a:r>
              <a:rPr lang="en-US" dirty="0"/>
              <a:t>.</a:t>
            </a:r>
          </a:p>
        </p:txBody>
      </p:sp>
      <p:sp>
        <p:nvSpPr>
          <p:cNvPr id="2" name="Title 1">
            <a:extLst>
              <a:ext uri="{FF2B5EF4-FFF2-40B4-BE49-F238E27FC236}">
                <a16:creationId xmlns:a16="http://schemas.microsoft.com/office/drawing/2014/main" id="{17D128A8-5FD9-4B31-B9B1-80DA30DA9312}"/>
              </a:ext>
            </a:extLst>
          </p:cNvPr>
          <p:cNvSpPr>
            <a:spLocks noGrp="1"/>
          </p:cNvSpPr>
          <p:nvPr>
            <p:ph type="title"/>
          </p:nvPr>
        </p:nvSpPr>
        <p:spPr/>
        <p:txBody>
          <a:bodyPr/>
          <a:lstStyle/>
          <a:p>
            <a:r>
              <a:rPr lang="en-US" dirty="0"/>
              <a:t>Split the Training and Testing Data</a:t>
            </a:r>
          </a:p>
        </p:txBody>
      </p:sp>
      <p:pic>
        <p:nvPicPr>
          <p:cNvPr id="5" name="Picture 4" descr="Image result for checklist png">
            <a:extLst>
              <a:ext uri="{FF2B5EF4-FFF2-40B4-BE49-F238E27FC236}">
                <a16:creationId xmlns:a16="http://schemas.microsoft.com/office/drawing/2014/main" id="{11DE3295-3F32-40B3-8438-91387C857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759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68683-65A0-4521-A41E-786313D68C3A}"/>
              </a:ext>
            </a:extLst>
          </p:cNvPr>
          <p:cNvSpPr>
            <a:spLocks noGrp="1"/>
          </p:cNvSpPr>
          <p:nvPr>
            <p:ph type="sldNum" sz="quarter" idx="12"/>
          </p:nvPr>
        </p:nvSpPr>
        <p:spPr/>
        <p:txBody>
          <a:bodyPr/>
          <a:lstStyle/>
          <a:p>
            <a:fld id="{A8160BDD-7155-D744-B749-9730458604AD}" type="slidenum">
              <a:rPr lang="en-US" smtClean="0"/>
              <a:pPr/>
              <a:t>64</a:t>
            </a:fld>
            <a:endParaRPr lang="en-US" dirty="0"/>
          </a:p>
        </p:txBody>
      </p:sp>
      <p:sp>
        <p:nvSpPr>
          <p:cNvPr id="3" name="Content Placeholder 2">
            <a:extLst>
              <a:ext uri="{FF2B5EF4-FFF2-40B4-BE49-F238E27FC236}">
                <a16:creationId xmlns:a16="http://schemas.microsoft.com/office/drawing/2014/main" id="{C690C5A3-B436-47A5-AE16-27315375D09C}"/>
              </a:ext>
            </a:extLst>
          </p:cNvPr>
          <p:cNvSpPr>
            <a:spLocks noGrp="1"/>
          </p:cNvSpPr>
          <p:nvPr>
            <p:ph idx="1"/>
          </p:nvPr>
        </p:nvSpPr>
        <p:spPr/>
        <p:txBody>
          <a:bodyPr/>
          <a:lstStyle/>
          <a:p>
            <a:r>
              <a:rPr lang="en-US" dirty="0"/>
              <a:t>You have identified some attributes that you won't use to train the model.</a:t>
            </a:r>
          </a:p>
          <a:p>
            <a:pPr lvl="1"/>
            <a:r>
              <a:rPr lang="en-US" b="1" dirty="0"/>
              <a:t>id and date</a:t>
            </a:r>
            <a:r>
              <a:rPr lang="en-US" dirty="0"/>
              <a:t>—The </a:t>
            </a:r>
            <a:r>
              <a:rPr lang="en-US" sz="1400" dirty="0">
                <a:latin typeface="Courier New" panose="02070309020205020404" pitchFamily="49" charset="0"/>
                <a:cs typeface="Courier New" panose="02070309020205020404" pitchFamily="49" charset="0"/>
              </a:rPr>
              <a:t>id</a:t>
            </a:r>
            <a:r>
              <a:rPr lang="en-US" dirty="0"/>
              <a:t> and </a:t>
            </a:r>
            <a:r>
              <a:rPr lang="en-US" sz="1400" dirty="0">
                <a:latin typeface="Courier New" panose="02070309020205020404" pitchFamily="49" charset="0"/>
                <a:cs typeface="Courier New" panose="02070309020205020404" pitchFamily="49" charset="0"/>
              </a:rPr>
              <a:t>date</a:t>
            </a:r>
            <a:r>
              <a:rPr lang="en-US" dirty="0"/>
              <a:t> values just identify the record and the date the house was sold. They have no bearing on price.</a:t>
            </a:r>
          </a:p>
          <a:p>
            <a:pPr lvl="1"/>
            <a:r>
              <a:rPr lang="en-US" b="1" dirty="0"/>
              <a:t>sqft_above</a:t>
            </a:r>
            <a:r>
              <a:rPr lang="en-US" dirty="0"/>
              <a:t>—The </a:t>
            </a:r>
            <a:r>
              <a:rPr lang="en-US" sz="1400" dirty="0">
                <a:latin typeface="Courier New" panose="02070309020205020404" pitchFamily="49" charset="0"/>
                <a:cs typeface="Courier New" panose="02070309020205020404" pitchFamily="49" charset="0"/>
              </a:rPr>
              <a:t>sqft_living </a:t>
            </a:r>
            <a:r>
              <a:rPr lang="en-US" dirty="0"/>
              <a:t>and </a:t>
            </a:r>
            <a:r>
              <a:rPr lang="en-US" sz="1400" dirty="0">
                <a:latin typeface="Courier New" panose="02070309020205020404" pitchFamily="49" charset="0"/>
                <a:cs typeface="Courier New" panose="02070309020205020404" pitchFamily="49" charset="0"/>
              </a:rPr>
              <a:t>sqft_above </a:t>
            </a:r>
            <a:r>
              <a:rPr lang="en-US" dirty="0"/>
              <a:t>features showed a high correlation with each other (0.88), so it may be redundant to use both of these features in the model. The </a:t>
            </a:r>
            <a:r>
              <a:rPr lang="en-US" sz="1400" dirty="0">
                <a:latin typeface="Courier New" panose="02070309020205020404" pitchFamily="49" charset="0"/>
                <a:cs typeface="Courier New" panose="02070309020205020404" pitchFamily="49" charset="0"/>
              </a:rPr>
              <a:t>sqft_living </a:t>
            </a:r>
            <a:r>
              <a:rPr lang="en-US" dirty="0"/>
              <a:t>feature showed a 0.70 correlation with price, whereas </a:t>
            </a:r>
            <a:r>
              <a:rPr lang="en-US" sz="1400" dirty="0">
                <a:latin typeface="Courier New" panose="02070309020205020404" pitchFamily="49" charset="0"/>
                <a:cs typeface="Courier New" panose="02070309020205020404" pitchFamily="49" charset="0"/>
              </a:rPr>
              <a:t>sqft_above </a:t>
            </a:r>
            <a:r>
              <a:rPr lang="en-US" dirty="0"/>
              <a:t>showed only a 0.61 correlation with price. So of these two features, </a:t>
            </a:r>
            <a:r>
              <a:rPr lang="en-US" sz="1400" dirty="0">
                <a:latin typeface="Courier New" panose="02070309020205020404" pitchFamily="49" charset="0"/>
                <a:cs typeface="Courier New" panose="02070309020205020404" pitchFamily="49" charset="0"/>
              </a:rPr>
              <a:t>sqft_living </a:t>
            </a:r>
            <a:r>
              <a:rPr lang="en-US" dirty="0"/>
              <a:t>will be the more useful one to predict the price.</a:t>
            </a:r>
          </a:p>
          <a:p>
            <a:pPr lvl="1"/>
            <a:r>
              <a:rPr lang="en-US" b="1" dirty="0"/>
              <a:t>sqft_living15 and sqft_lot15</a:t>
            </a:r>
            <a:r>
              <a:rPr lang="en-US" dirty="0"/>
              <a:t>—These features summarize the size of the house and lot for the 15 nearest properties. They don't directly describe the property itself. While this might provide some indication of the neighborhood, the house's own measurements (</a:t>
            </a:r>
            <a:r>
              <a:rPr lang="en-US" sz="1400" dirty="0">
                <a:latin typeface="Courier New" panose="02070309020205020404" pitchFamily="49" charset="0"/>
                <a:cs typeface="Courier New" panose="02070309020205020404" pitchFamily="49" charset="0"/>
              </a:rPr>
              <a:t>sqft_living </a:t>
            </a:r>
            <a:r>
              <a:rPr lang="en-US" dirty="0"/>
              <a:t>and </a:t>
            </a:r>
            <a:r>
              <a:rPr lang="en-US" sz="1400" dirty="0">
                <a:latin typeface="Courier New" panose="02070309020205020404" pitchFamily="49" charset="0"/>
                <a:cs typeface="Courier New" panose="02070309020205020404" pitchFamily="49" charset="0"/>
              </a:rPr>
              <a:t>sqft_lot</a:t>
            </a:r>
            <a:r>
              <a:rPr lang="en-US" dirty="0"/>
              <a:t>) show a stronger correlation with price than these measures of the house's neighbors.</a:t>
            </a:r>
          </a:p>
          <a:p>
            <a:r>
              <a:rPr lang="en-US" dirty="0"/>
              <a:t>Later you can also drop any of the remaining attributes if you decide not to use them.</a:t>
            </a:r>
          </a:p>
          <a:p>
            <a:r>
              <a:rPr lang="en-US" dirty="0"/>
              <a:t>Before you get any further into the project, you should split your testing data from your training data and separate the price labels.</a:t>
            </a:r>
          </a:p>
        </p:txBody>
      </p:sp>
      <p:sp>
        <p:nvSpPr>
          <p:cNvPr id="4" name="Title 3">
            <a:extLst>
              <a:ext uri="{FF2B5EF4-FFF2-40B4-BE49-F238E27FC236}">
                <a16:creationId xmlns:a16="http://schemas.microsoft.com/office/drawing/2014/main" id="{267E215E-DC7A-49B8-8546-2F267B1AD668}"/>
              </a:ext>
            </a:extLst>
          </p:cNvPr>
          <p:cNvSpPr>
            <a:spLocks noGrp="1"/>
          </p:cNvSpPr>
          <p:nvPr>
            <p:ph type="title"/>
          </p:nvPr>
        </p:nvSpPr>
        <p:spPr/>
        <p:txBody>
          <a:bodyPr/>
          <a:lstStyle/>
          <a:p>
            <a:r>
              <a:rPr lang="en-US" dirty="0"/>
              <a:t>Activity: Splitting the Training and Testing Datasets and Labels</a:t>
            </a:r>
          </a:p>
        </p:txBody>
      </p:sp>
    </p:spTree>
    <p:extLst>
      <p:ext uri="{BB962C8B-B14F-4D97-AF65-F5344CB8AC3E}">
        <p14:creationId xmlns:p14="http://schemas.microsoft.com/office/powerpoint/2010/main" val="341288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E3A3F-B1FE-4F57-9349-94AB84360824}"/>
              </a:ext>
            </a:extLst>
          </p:cNvPr>
          <p:cNvSpPr>
            <a:spLocks noGrp="1"/>
          </p:cNvSpPr>
          <p:nvPr>
            <p:ph type="sldNum" sz="quarter" idx="12"/>
          </p:nvPr>
        </p:nvSpPr>
        <p:spPr/>
        <p:txBody>
          <a:bodyPr/>
          <a:lstStyle/>
          <a:p>
            <a:fld id="{A8160BDD-7155-D744-B749-9730458604AD}" type="slidenum">
              <a:rPr lang="en-US" smtClean="0"/>
              <a:t>65</a:t>
            </a:fld>
            <a:endParaRPr lang="en-US" dirty="0"/>
          </a:p>
        </p:txBody>
      </p:sp>
      <p:sp>
        <p:nvSpPr>
          <p:cNvPr id="3" name="Text Placeholder 2">
            <a:extLst>
              <a:ext uri="{FF2B5EF4-FFF2-40B4-BE49-F238E27FC236}">
                <a16:creationId xmlns:a16="http://schemas.microsoft.com/office/drawing/2014/main" id="{7C3674A6-CA34-42AF-A958-76CA1FE48766}"/>
              </a:ext>
            </a:extLst>
          </p:cNvPr>
          <p:cNvSpPr>
            <a:spLocks noGrp="1"/>
          </p:cNvSpPr>
          <p:nvPr>
            <p:ph type="body" sz="quarter" idx="13"/>
          </p:nvPr>
        </p:nvSpPr>
        <p:spPr/>
        <p:txBody>
          <a:bodyPr/>
          <a:lstStyle/>
          <a:p>
            <a:r>
              <a:rPr lang="en-US" dirty="0"/>
              <a:t>In your machine learning projects, what data sources will you use, and what sorts of tasks will be particularly challenging to collect, aggregate, and prepare that data for machine learning?</a:t>
            </a:r>
          </a:p>
          <a:p>
            <a:r>
              <a:rPr lang="en-US" dirty="0"/>
              <a:t>Will you primarily use existing data for your machine learning projects, or will you have to put new systems in place to collect the data you will use?</a:t>
            </a:r>
          </a:p>
        </p:txBody>
      </p:sp>
    </p:spTree>
    <p:extLst>
      <p:ext uri="{BB962C8B-B14F-4D97-AF65-F5344CB8AC3E}">
        <p14:creationId xmlns:p14="http://schemas.microsoft.com/office/powerpoint/2010/main" val="421035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1024C4-EEEB-4D4A-9446-349B14DE8BA4}"/>
              </a:ext>
            </a:extLst>
          </p:cNvPr>
          <p:cNvSpPr/>
          <p:nvPr/>
        </p:nvSpPr>
        <p:spPr>
          <a:xfrm flipV="1">
            <a:off x="0" y="952565"/>
            <a:ext cx="9144001" cy="1227979"/>
          </a:xfrm>
          <a:prstGeom prst="rect">
            <a:avLst/>
          </a:prstGeom>
          <a:gradFill flip="none" rotWithShape="1">
            <a:gsLst>
              <a:gs pos="100000">
                <a:srgbClr val="0070C0"/>
              </a:gs>
              <a:gs pos="0">
                <a:srgbClr val="B6D9F4"/>
              </a:gs>
            </a:gsLst>
            <a:lin ang="16200000" scaled="1"/>
            <a:tileRect/>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2" name="Freeform: Shape 81">
            <a:extLst>
              <a:ext uri="{FF2B5EF4-FFF2-40B4-BE49-F238E27FC236}">
                <a16:creationId xmlns:a16="http://schemas.microsoft.com/office/drawing/2014/main" id="{EFEEC5FF-618B-4C6C-9965-ADA7F786A611}"/>
              </a:ext>
            </a:extLst>
          </p:cNvPr>
          <p:cNvSpPr/>
          <p:nvPr/>
        </p:nvSpPr>
        <p:spPr>
          <a:xfrm>
            <a:off x="-9216" y="1777668"/>
            <a:ext cx="9153215" cy="5075210"/>
          </a:xfrm>
          <a:custGeom>
            <a:avLst/>
            <a:gdLst>
              <a:gd name="connsiteX0" fmla="*/ 2314158 w 9144000"/>
              <a:gd name="connsiteY0" fmla="*/ 0 h 5075210"/>
              <a:gd name="connsiteX1" fmla="*/ 4382255 w 9144000"/>
              <a:gd name="connsiteY1" fmla="*/ 183166 h 5075210"/>
              <a:gd name="connsiteX2" fmla="*/ 4582821 w 9144000"/>
              <a:gd name="connsiteY2" fmla="*/ 244718 h 5075210"/>
              <a:gd name="connsiteX3" fmla="*/ 4779981 w 9144000"/>
              <a:gd name="connsiteY3" fmla="*/ 184211 h 5075210"/>
              <a:gd name="connsiteX4" fmla="*/ 6848078 w 9144000"/>
              <a:gd name="connsiteY4" fmla="*/ 1045 h 5075210"/>
              <a:gd name="connsiteX5" fmla="*/ 8916175 w 9144000"/>
              <a:gd name="connsiteY5" fmla="*/ 184211 h 5075210"/>
              <a:gd name="connsiteX6" fmla="*/ 9144000 w 9144000"/>
              <a:gd name="connsiteY6" fmla="*/ 254128 h 5075210"/>
              <a:gd name="connsiteX7" fmla="*/ 9144000 w 9144000"/>
              <a:gd name="connsiteY7" fmla="*/ 397754 h 5075210"/>
              <a:gd name="connsiteX8" fmla="*/ 9144000 w 9144000"/>
              <a:gd name="connsiteY8" fmla="*/ 578852 h 5075210"/>
              <a:gd name="connsiteX9" fmla="*/ 9144000 w 9144000"/>
              <a:gd name="connsiteY9" fmla="*/ 5075210 h 5075210"/>
              <a:gd name="connsiteX10" fmla="*/ 0 w 9144000"/>
              <a:gd name="connsiteY10" fmla="*/ 5075210 h 5075210"/>
              <a:gd name="connsiteX11" fmla="*/ 0 w 9144000"/>
              <a:gd name="connsiteY11" fmla="*/ 568509 h 5075210"/>
              <a:gd name="connsiteX12" fmla="*/ 0 w 9144000"/>
              <a:gd name="connsiteY12" fmla="*/ 397754 h 5075210"/>
              <a:gd name="connsiteX13" fmla="*/ 0 w 9144000"/>
              <a:gd name="connsiteY13" fmla="*/ 262381 h 5075210"/>
              <a:gd name="connsiteX14" fmla="*/ 16112 w 9144000"/>
              <a:gd name="connsiteY14" fmla="*/ 253735 h 5075210"/>
              <a:gd name="connsiteX15" fmla="*/ 2314158 w 9144000"/>
              <a:gd name="connsiteY15" fmla="*/ 0 h 507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075210">
                <a:moveTo>
                  <a:pt x="2314158" y="0"/>
                </a:moveTo>
                <a:cubicBezTo>
                  <a:pt x="3175046" y="0"/>
                  <a:pt x="3934059" y="72657"/>
                  <a:pt x="4382255" y="183166"/>
                </a:cubicBezTo>
                <a:lnTo>
                  <a:pt x="4582821" y="244718"/>
                </a:lnTo>
                <a:lnTo>
                  <a:pt x="4779981" y="184211"/>
                </a:lnTo>
                <a:cubicBezTo>
                  <a:pt x="5228179" y="73702"/>
                  <a:pt x="5987191" y="1045"/>
                  <a:pt x="6848078" y="1045"/>
                </a:cubicBezTo>
                <a:cubicBezTo>
                  <a:pt x="7708966" y="1045"/>
                  <a:pt x="8467978" y="73702"/>
                  <a:pt x="8916175" y="184211"/>
                </a:cubicBezTo>
                <a:lnTo>
                  <a:pt x="9144000" y="254128"/>
                </a:lnTo>
                <a:lnTo>
                  <a:pt x="9144000" y="397754"/>
                </a:lnTo>
                <a:lnTo>
                  <a:pt x="9144000" y="578852"/>
                </a:lnTo>
                <a:lnTo>
                  <a:pt x="9144000" y="5075210"/>
                </a:lnTo>
                <a:lnTo>
                  <a:pt x="0" y="5075210"/>
                </a:lnTo>
                <a:lnTo>
                  <a:pt x="0" y="568509"/>
                </a:lnTo>
                <a:lnTo>
                  <a:pt x="0" y="397754"/>
                </a:lnTo>
                <a:lnTo>
                  <a:pt x="0" y="262381"/>
                </a:lnTo>
                <a:lnTo>
                  <a:pt x="16112" y="253735"/>
                </a:lnTo>
                <a:cubicBezTo>
                  <a:pt x="394728" y="104626"/>
                  <a:pt x="1281093" y="0"/>
                  <a:pt x="2314158" y="0"/>
                </a:cubicBezTo>
                <a:close/>
              </a:path>
            </a:pathLst>
          </a:custGeom>
          <a:gradFill flip="none" rotWithShape="1">
            <a:gsLst>
              <a:gs pos="100000">
                <a:srgbClr val="568424"/>
              </a:gs>
              <a:gs pos="0">
                <a:srgbClr val="6DFFAF"/>
              </a:gs>
            </a:gsLst>
            <a:lin ang="16200000" scaled="1"/>
            <a:tileRect/>
          </a:gra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5" name="Title 4">
            <a:extLst>
              <a:ext uri="{FF2B5EF4-FFF2-40B4-BE49-F238E27FC236}">
                <a16:creationId xmlns:a16="http://schemas.microsoft.com/office/drawing/2014/main" id="{B52DE838-0579-4D02-A63B-2DD49DACEDCE}"/>
              </a:ext>
            </a:extLst>
          </p:cNvPr>
          <p:cNvSpPr>
            <a:spLocks noGrp="1"/>
          </p:cNvSpPr>
          <p:nvPr>
            <p:ph type="title"/>
          </p:nvPr>
        </p:nvSpPr>
        <p:spPr/>
        <p:txBody>
          <a:bodyPr/>
          <a:lstStyle/>
          <a:p>
            <a:r>
              <a:rPr lang="en-US" dirty="0"/>
              <a:t>Data Sources</a:t>
            </a:r>
          </a:p>
        </p:txBody>
      </p:sp>
      <p:sp>
        <p:nvSpPr>
          <p:cNvPr id="2" name="Slide Number Placeholder 1">
            <a:extLst>
              <a:ext uri="{FF2B5EF4-FFF2-40B4-BE49-F238E27FC236}">
                <a16:creationId xmlns:a16="http://schemas.microsoft.com/office/drawing/2014/main" id="{01DB84EE-04A7-4ED3-BC8F-355F844DFD7C}"/>
              </a:ext>
            </a:extLst>
          </p:cNvPr>
          <p:cNvSpPr>
            <a:spLocks noGrp="1"/>
          </p:cNvSpPr>
          <p:nvPr>
            <p:ph type="sldNum" sz="quarter" idx="12"/>
          </p:nvPr>
        </p:nvSpPr>
        <p:spPr/>
        <p:txBody>
          <a:bodyPr/>
          <a:lstStyle/>
          <a:p>
            <a:fld id="{A8160BDD-7155-D744-B749-9730458604AD}" type="slidenum">
              <a:rPr lang="en-US" smtClean="0"/>
              <a:t>7</a:t>
            </a:fld>
            <a:endParaRPr lang="en-US" dirty="0"/>
          </a:p>
        </p:txBody>
      </p:sp>
      <p:grpSp>
        <p:nvGrpSpPr>
          <p:cNvPr id="86" name="Group 85">
            <a:extLst>
              <a:ext uri="{FF2B5EF4-FFF2-40B4-BE49-F238E27FC236}">
                <a16:creationId xmlns:a16="http://schemas.microsoft.com/office/drawing/2014/main" id="{A9226DCA-5463-4435-A77D-761D800306F3}"/>
              </a:ext>
            </a:extLst>
          </p:cNvPr>
          <p:cNvGrpSpPr/>
          <p:nvPr/>
        </p:nvGrpSpPr>
        <p:grpSpPr>
          <a:xfrm>
            <a:off x="-90016" y="952565"/>
            <a:ext cx="5638380" cy="3412082"/>
            <a:chOff x="-81746" y="965760"/>
            <a:chExt cx="5638380" cy="3412082"/>
          </a:xfrm>
        </p:grpSpPr>
        <p:pic>
          <p:nvPicPr>
            <p:cNvPr id="27" name="Picture 26">
              <a:extLst>
                <a:ext uri="{FF2B5EF4-FFF2-40B4-BE49-F238E27FC236}">
                  <a16:creationId xmlns:a16="http://schemas.microsoft.com/office/drawing/2014/main" id="{68B6D0E9-991B-4426-9B5A-1F5A947B356C}"/>
                </a:ext>
              </a:extLst>
            </p:cNvPr>
            <p:cNvPicPr>
              <a:picLocks noChangeAspect="1"/>
            </p:cNvPicPr>
            <p:nvPr/>
          </p:nvPicPr>
          <p:blipFill rotWithShape="1">
            <a:blip r:embed="rId3"/>
            <a:srcRect l="29583" t="23255"/>
            <a:stretch/>
          </p:blipFill>
          <p:spPr>
            <a:xfrm>
              <a:off x="-1" y="965760"/>
              <a:ext cx="5286449" cy="3412082"/>
            </a:xfrm>
            <a:prstGeom prst="rect">
              <a:avLst/>
            </a:prstGeom>
          </p:spPr>
        </p:pic>
        <p:sp>
          <p:nvSpPr>
            <p:cNvPr id="74" name="Rectangle 73">
              <a:extLst>
                <a:ext uri="{FF2B5EF4-FFF2-40B4-BE49-F238E27FC236}">
                  <a16:creationId xmlns:a16="http://schemas.microsoft.com/office/drawing/2014/main" id="{A89ACA84-31D7-423A-9E58-0CC02760842E}"/>
                </a:ext>
              </a:extLst>
            </p:cNvPr>
            <p:cNvSpPr/>
            <p:nvPr/>
          </p:nvSpPr>
          <p:spPr>
            <a:xfrm rot="20015251">
              <a:off x="952809" y="3361422"/>
              <a:ext cx="4603825" cy="63443"/>
            </a:xfrm>
            <a:prstGeom prst="rect">
              <a:avLst/>
            </a:prstGeom>
            <a:gradFill flip="none" rotWithShape="1">
              <a:gsLst>
                <a:gs pos="100000">
                  <a:srgbClr val="568424"/>
                </a:gs>
                <a:gs pos="0">
                  <a:srgbClr val="00B050"/>
                </a:gs>
              </a:gsLst>
              <a:lin ang="16200000" scaled="1"/>
              <a:tileRect/>
            </a:gra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sp>
          <p:nvSpPr>
            <p:cNvPr id="85" name="Freeform: Shape 84">
              <a:extLst>
                <a:ext uri="{FF2B5EF4-FFF2-40B4-BE49-F238E27FC236}">
                  <a16:creationId xmlns:a16="http://schemas.microsoft.com/office/drawing/2014/main" id="{A36628E5-E7FF-41D8-BAAD-928BB4331C06}"/>
                </a:ext>
              </a:extLst>
            </p:cNvPr>
            <p:cNvSpPr/>
            <p:nvPr/>
          </p:nvSpPr>
          <p:spPr>
            <a:xfrm rot="1617664">
              <a:off x="-81746" y="4067697"/>
              <a:ext cx="1334355" cy="77468"/>
            </a:xfrm>
            <a:custGeom>
              <a:avLst/>
              <a:gdLst>
                <a:gd name="connsiteX0" fmla="*/ 0 w 1334355"/>
                <a:gd name="connsiteY0" fmla="*/ 0 h 77468"/>
                <a:gd name="connsiteX1" fmla="*/ 1334355 w 1334355"/>
                <a:gd name="connsiteY1" fmla="*/ 0 h 77468"/>
                <a:gd name="connsiteX2" fmla="*/ 1334355 w 1334355"/>
                <a:gd name="connsiteY2" fmla="*/ 77468 h 77468"/>
                <a:gd name="connsiteX3" fmla="*/ 30062 w 1334355"/>
                <a:gd name="connsiteY3" fmla="*/ 77468 h 77468"/>
                <a:gd name="connsiteX4" fmla="*/ 0 w 1334355"/>
                <a:gd name="connsiteY4" fmla="*/ 18368 h 7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55" h="77468">
                  <a:moveTo>
                    <a:pt x="0" y="0"/>
                  </a:moveTo>
                  <a:lnTo>
                    <a:pt x="1334355" y="0"/>
                  </a:lnTo>
                  <a:lnTo>
                    <a:pt x="1334355" y="77468"/>
                  </a:lnTo>
                  <a:lnTo>
                    <a:pt x="30062" y="77468"/>
                  </a:lnTo>
                  <a:lnTo>
                    <a:pt x="0" y="18368"/>
                  </a:lnTo>
                  <a:close/>
                </a:path>
              </a:pathLst>
            </a:custGeom>
            <a:gradFill flip="none" rotWithShape="1">
              <a:gsLst>
                <a:gs pos="100000">
                  <a:srgbClr val="568424"/>
                </a:gs>
                <a:gs pos="0">
                  <a:srgbClr val="00B050"/>
                </a:gs>
              </a:gsLst>
              <a:lin ang="16200000" scaled="1"/>
              <a:tileRect/>
            </a:gra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grpSp>
        <p:nvGrpSpPr>
          <p:cNvPr id="147" name="Group 146">
            <a:extLst>
              <a:ext uri="{FF2B5EF4-FFF2-40B4-BE49-F238E27FC236}">
                <a16:creationId xmlns:a16="http://schemas.microsoft.com/office/drawing/2014/main" id="{FF223AB3-CEB2-4AEF-AC23-2E7A82885551}"/>
              </a:ext>
            </a:extLst>
          </p:cNvPr>
          <p:cNvGrpSpPr/>
          <p:nvPr/>
        </p:nvGrpSpPr>
        <p:grpSpPr>
          <a:xfrm>
            <a:off x="5397970" y="1021733"/>
            <a:ext cx="645163" cy="1527830"/>
            <a:chOff x="7588907" y="2219363"/>
            <a:chExt cx="798300" cy="1890479"/>
          </a:xfrm>
          <a:effectLst>
            <a:outerShdw blurRad="50800" dist="38100" dir="5400000" algn="t" rotWithShape="0">
              <a:prstClr val="black">
                <a:alpha val="40000"/>
              </a:prstClr>
            </a:outerShdw>
          </a:effectLst>
        </p:grpSpPr>
        <p:sp>
          <p:nvSpPr>
            <p:cNvPr id="124" name="Rectangle: Rounded Corners 123">
              <a:extLst>
                <a:ext uri="{FF2B5EF4-FFF2-40B4-BE49-F238E27FC236}">
                  <a16:creationId xmlns:a16="http://schemas.microsoft.com/office/drawing/2014/main" id="{5110AA1B-7EED-462A-BDFB-D8410377054F}"/>
                </a:ext>
              </a:extLst>
            </p:cNvPr>
            <p:cNvSpPr/>
            <p:nvPr/>
          </p:nvSpPr>
          <p:spPr>
            <a:xfrm flipH="1">
              <a:off x="7962275" y="2466704"/>
              <a:ext cx="54547" cy="1475663"/>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133" name="Group 132">
              <a:extLst>
                <a:ext uri="{FF2B5EF4-FFF2-40B4-BE49-F238E27FC236}">
                  <a16:creationId xmlns:a16="http://schemas.microsoft.com/office/drawing/2014/main" id="{09470B0E-F077-4594-96B6-53A0ABC046B6}"/>
                </a:ext>
              </a:extLst>
            </p:cNvPr>
            <p:cNvGrpSpPr/>
            <p:nvPr/>
          </p:nvGrpSpPr>
          <p:grpSpPr>
            <a:xfrm>
              <a:off x="7661628" y="3285015"/>
              <a:ext cx="655840" cy="174052"/>
              <a:chOff x="7661628" y="3285015"/>
              <a:chExt cx="655840" cy="174052"/>
            </a:xfrm>
          </p:grpSpPr>
          <p:sp>
            <p:nvSpPr>
              <p:cNvPr id="128" name="Rectangle: Rounded Corners 127">
                <a:extLst>
                  <a:ext uri="{FF2B5EF4-FFF2-40B4-BE49-F238E27FC236}">
                    <a16:creationId xmlns:a16="http://schemas.microsoft.com/office/drawing/2014/main" id="{A2CA0EDB-6E0B-44C4-BA20-81B2B76735D2}"/>
                  </a:ext>
                </a:extLst>
              </p:cNvPr>
              <p:cNvSpPr/>
              <p:nvPr/>
            </p:nvSpPr>
            <p:spPr>
              <a:xfrm rot="3018240" flipH="1">
                <a:off x="7816076" y="3130568"/>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29" name="Rectangle: Rounded Corners 128">
                <a:extLst>
                  <a:ext uri="{FF2B5EF4-FFF2-40B4-BE49-F238E27FC236}">
                    <a16:creationId xmlns:a16="http://schemas.microsoft.com/office/drawing/2014/main" id="{1C82E1CD-5E4B-4210-947C-AD78904ACEED}"/>
                  </a:ext>
                </a:extLst>
              </p:cNvPr>
              <p:cNvSpPr/>
              <p:nvPr/>
            </p:nvSpPr>
            <p:spPr>
              <a:xfrm rot="18581760">
                <a:off x="8105300" y="3130567"/>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26" name="Rectangle: Rounded Corners 125">
                <a:extLst>
                  <a:ext uri="{FF2B5EF4-FFF2-40B4-BE49-F238E27FC236}">
                    <a16:creationId xmlns:a16="http://schemas.microsoft.com/office/drawing/2014/main" id="{6ADD02E1-1BD8-486D-8543-A4598C9C58BB}"/>
                  </a:ext>
                </a:extLst>
              </p:cNvPr>
              <p:cNvSpPr/>
              <p:nvPr/>
            </p:nvSpPr>
            <p:spPr>
              <a:xfrm rot="5400000" flipH="1">
                <a:off x="7957719" y="3156779"/>
                <a:ext cx="56050" cy="54852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38" name="Group 137">
              <a:extLst>
                <a:ext uri="{FF2B5EF4-FFF2-40B4-BE49-F238E27FC236}">
                  <a16:creationId xmlns:a16="http://schemas.microsoft.com/office/drawing/2014/main" id="{4FFC34C9-7256-424A-87A7-4E2C38FAB429}"/>
                </a:ext>
              </a:extLst>
            </p:cNvPr>
            <p:cNvGrpSpPr/>
            <p:nvPr/>
          </p:nvGrpSpPr>
          <p:grpSpPr>
            <a:xfrm>
              <a:off x="7588907" y="3659469"/>
              <a:ext cx="798300" cy="211859"/>
              <a:chOff x="7661628" y="3285015"/>
              <a:chExt cx="655840" cy="174052"/>
            </a:xfrm>
          </p:grpSpPr>
          <p:sp>
            <p:nvSpPr>
              <p:cNvPr id="139" name="Rectangle: Rounded Corners 138">
                <a:extLst>
                  <a:ext uri="{FF2B5EF4-FFF2-40B4-BE49-F238E27FC236}">
                    <a16:creationId xmlns:a16="http://schemas.microsoft.com/office/drawing/2014/main" id="{D685B43C-D90E-4D72-97CD-235145E85301}"/>
                  </a:ext>
                </a:extLst>
              </p:cNvPr>
              <p:cNvSpPr/>
              <p:nvPr/>
            </p:nvSpPr>
            <p:spPr>
              <a:xfrm rot="3018240" flipH="1">
                <a:off x="7816076" y="3130568"/>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0" name="Rectangle: Rounded Corners 139">
                <a:extLst>
                  <a:ext uri="{FF2B5EF4-FFF2-40B4-BE49-F238E27FC236}">
                    <a16:creationId xmlns:a16="http://schemas.microsoft.com/office/drawing/2014/main" id="{B2F61FD8-93E7-428E-957C-50101F84D779}"/>
                  </a:ext>
                </a:extLst>
              </p:cNvPr>
              <p:cNvSpPr/>
              <p:nvPr/>
            </p:nvSpPr>
            <p:spPr>
              <a:xfrm rot="18581760">
                <a:off x="8105300" y="3130567"/>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1" name="Rectangle: Rounded Corners 140">
                <a:extLst>
                  <a:ext uri="{FF2B5EF4-FFF2-40B4-BE49-F238E27FC236}">
                    <a16:creationId xmlns:a16="http://schemas.microsoft.com/office/drawing/2014/main" id="{24ED882C-D53B-49FE-B283-6CF51A6BB43B}"/>
                  </a:ext>
                </a:extLst>
              </p:cNvPr>
              <p:cNvSpPr/>
              <p:nvPr/>
            </p:nvSpPr>
            <p:spPr>
              <a:xfrm rot="5400000" flipH="1">
                <a:off x="7957719" y="3156779"/>
                <a:ext cx="56050" cy="54852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grpSp>
          <p:nvGrpSpPr>
            <p:cNvPr id="142" name="Group 141">
              <a:extLst>
                <a:ext uri="{FF2B5EF4-FFF2-40B4-BE49-F238E27FC236}">
                  <a16:creationId xmlns:a16="http://schemas.microsoft.com/office/drawing/2014/main" id="{79E83EBF-71F9-48C3-A694-585BCFC33208}"/>
                </a:ext>
              </a:extLst>
            </p:cNvPr>
            <p:cNvGrpSpPr/>
            <p:nvPr/>
          </p:nvGrpSpPr>
          <p:grpSpPr>
            <a:xfrm>
              <a:off x="7724323" y="2959294"/>
              <a:ext cx="527468" cy="139984"/>
              <a:chOff x="7661628" y="3285015"/>
              <a:chExt cx="655840" cy="174052"/>
            </a:xfrm>
          </p:grpSpPr>
          <p:sp>
            <p:nvSpPr>
              <p:cNvPr id="143" name="Rectangle: Rounded Corners 142">
                <a:extLst>
                  <a:ext uri="{FF2B5EF4-FFF2-40B4-BE49-F238E27FC236}">
                    <a16:creationId xmlns:a16="http://schemas.microsoft.com/office/drawing/2014/main" id="{CA8E2BD0-2AD2-4804-8064-B4B64666DB05}"/>
                  </a:ext>
                </a:extLst>
              </p:cNvPr>
              <p:cNvSpPr/>
              <p:nvPr/>
            </p:nvSpPr>
            <p:spPr>
              <a:xfrm rot="3018240" flipH="1">
                <a:off x="7816076" y="3130568"/>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4" name="Rectangle: Rounded Corners 143">
                <a:extLst>
                  <a:ext uri="{FF2B5EF4-FFF2-40B4-BE49-F238E27FC236}">
                    <a16:creationId xmlns:a16="http://schemas.microsoft.com/office/drawing/2014/main" id="{78CC9D96-DEAB-4DCE-88F6-D375F16440E4}"/>
                  </a:ext>
                </a:extLst>
              </p:cNvPr>
              <p:cNvSpPr/>
              <p:nvPr/>
            </p:nvSpPr>
            <p:spPr>
              <a:xfrm rot="18581760">
                <a:off x="8105300" y="3130567"/>
                <a:ext cx="57719" cy="36661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5" name="Rectangle: Rounded Corners 144">
                <a:extLst>
                  <a:ext uri="{FF2B5EF4-FFF2-40B4-BE49-F238E27FC236}">
                    <a16:creationId xmlns:a16="http://schemas.microsoft.com/office/drawing/2014/main" id="{CB20325D-DA6C-49C8-9F19-71B82B108FE5}"/>
                  </a:ext>
                </a:extLst>
              </p:cNvPr>
              <p:cNvSpPr/>
              <p:nvPr/>
            </p:nvSpPr>
            <p:spPr>
              <a:xfrm rot="5400000" flipH="1">
                <a:off x="7957719" y="3156779"/>
                <a:ext cx="56050" cy="548526"/>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sp>
          <p:nvSpPr>
            <p:cNvPr id="122" name="Rectangle: Rounded Corners 121">
              <a:extLst>
                <a:ext uri="{FF2B5EF4-FFF2-40B4-BE49-F238E27FC236}">
                  <a16:creationId xmlns:a16="http://schemas.microsoft.com/office/drawing/2014/main" id="{4A102B62-0F37-442D-B281-DB9BB9C7F744}"/>
                </a:ext>
              </a:extLst>
            </p:cNvPr>
            <p:cNvSpPr/>
            <p:nvPr/>
          </p:nvSpPr>
          <p:spPr>
            <a:xfrm rot="502397">
              <a:off x="7683235" y="2634179"/>
              <a:ext cx="54547" cy="1475663"/>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23" name="Rectangle: Rounded Corners 122">
              <a:extLst>
                <a:ext uri="{FF2B5EF4-FFF2-40B4-BE49-F238E27FC236}">
                  <a16:creationId xmlns:a16="http://schemas.microsoft.com/office/drawing/2014/main" id="{F8D57DCF-EDCF-4090-90C2-D40FD3AF81A4}"/>
                </a:ext>
              </a:extLst>
            </p:cNvPr>
            <p:cNvSpPr/>
            <p:nvPr/>
          </p:nvSpPr>
          <p:spPr>
            <a:xfrm rot="21097603" flipH="1">
              <a:off x="8226140" y="2634178"/>
              <a:ext cx="54547" cy="1475663"/>
            </a:xfrm>
            <a:prstGeom prst="roundRect">
              <a:avLst>
                <a:gd name="adj" fmla="val 50000"/>
              </a:avLst>
            </a:prstGeom>
            <a:gradFill>
              <a:gsLst>
                <a:gs pos="47800">
                  <a:schemeClr val="bg1">
                    <a:lumMod val="95000"/>
                  </a:schemeClr>
                </a:gs>
                <a:gs pos="100000">
                  <a:schemeClr val="bg1">
                    <a:lumMod val="75000"/>
                  </a:schemeClr>
                </a:gs>
                <a:gs pos="0">
                  <a:schemeClr val="bg1">
                    <a:lumMod val="95000"/>
                  </a:schemeClr>
                </a:gs>
              </a:gsLst>
              <a:lin ang="108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nvGrpSpPr>
            <p:cNvPr id="97" name="Group 96">
              <a:extLst>
                <a:ext uri="{FF2B5EF4-FFF2-40B4-BE49-F238E27FC236}">
                  <a16:creationId xmlns:a16="http://schemas.microsoft.com/office/drawing/2014/main" id="{DB6788CE-94DE-4AB1-A115-27A03E26667F}"/>
                </a:ext>
              </a:extLst>
            </p:cNvPr>
            <p:cNvGrpSpPr/>
            <p:nvPr/>
          </p:nvGrpSpPr>
          <p:grpSpPr>
            <a:xfrm>
              <a:off x="7695372" y="2219363"/>
              <a:ext cx="564634" cy="674026"/>
              <a:chOff x="5065882" y="3895079"/>
              <a:chExt cx="301033" cy="359355"/>
            </a:xfrm>
            <a:effectLst>
              <a:outerShdw blurRad="50800" dist="38100" dir="5400000" sx="96000" sy="96000" algn="t" rotWithShape="0">
                <a:prstClr val="black">
                  <a:alpha val="40000"/>
                </a:prstClr>
              </a:outerShdw>
            </a:effectLst>
          </p:grpSpPr>
          <p:pic>
            <p:nvPicPr>
              <p:cNvPr id="94" name="Picture 93">
                <a:extLst>
                  <a:ext uri="{FF2B5EF4-FFF2-40B4-BE49-F238E27FC236}">
                    <a16:creationId xmlns:a16="http://schemas.microsoft.com/office/drawing/2014/main" id="{C5A7818C-B0FE-47E0-9240-9B1B58706F7C}"/>
                  </a:ext>
                </a:extLst>
              </p:cNvPr>
              <p:cNvPicPr>
                <a:picLocks noChangeAspect="1"/>
              </p:cNvPicPr>
              <p:nvPr/>
            </p:nvPicPr>
            <p:blipFill>
              <a:blip r:embed="rId4"/>
              <a:stretch>
                <a:fillRect/>
              </a:stretch>
            </p:blipFill>
            <p:spPr>
              <a:xfrm>
                <a:off x="5065882" y="4085103"/>
                <a:ext cx="301033" cy="169331"/>
              </a:xfrm>
              <a:prstGeom prst="rect">
                <a:avLst/>
              </a:prstGeom>
            </p:spPr>
          </p:pic>
          <p:pic>
            <p:nvPicPr>
              <p:cNvPr id="95" name="Picture 94">
                <a:extLst>
                  <a:ext uri="{FF2B5EF4-FFF2-40B4-BE49-F238E27FC236}">
                    <a16:creationId xmlns:a16="http://schemas.microsoft.com/office/drawing/2014/main" id="{E0304038-EEF0-4F64-B187-D20CD4AFE403}"/>
                  </a:ext>
                </a:extLst>
              </p:cNvPr>
              <p:cNvPicPr>
                <a:picLocks noChangeAspect="1"/>
              </p:cNvPicPr>
              <p:nvPr/>
            </p:nvPicPr>
            <p:blipFill>
              <a:blip r:embed="rId4"/>
              <a:stretch>
                <a:fillRect/>
              </a:stretch>
            </p:blipFill>
            <p:spPr>
              <a:xfrm>
                <a:off x="5065882" y="3990091"/>
                <a:ext cx="301033" cy="169331"/>
              </a:xfrm>
              <a:prstGeom prst="rect">
                <a:avLst/>
              </a:prstGeom>
            </p:spPr>
          </p:pic>
          <p:pic>
            <p:nvPicPr>
              <p:cNvPr id="96" name="Picture 95">
                <a:extLst>
                  <a:ext uri="{FF2B5EF4-FFF2-40B4-BE49-F238E27FC236}">
                    <a16:creationId xmlns:a16="http://schemas.microsoft.com/office/drawing/2014/main" id="{485E1564-E102-48C8-A946-ABAFC09C67EF}"/>
                  </a:ext>
                </a:extLst>
              </p:cNvPr>
              <p:cNvPicPr>
                <a:picLocks noChangeAspect="1"/>
              </p:cNvPicPr>
              <p:nvPr/>
            </p:nvPicPr>
            <p:blipFill>
              <a:blip r:embed="rId4"/>
              <a:stretch>
                <a:fillRect/>
              </a:stretch>
            </p:blipFill>
            <p:spPr>
              <a:xfrm>
                <a:off x="5065882" y="3895079"/>
                <a:ext cx="301033" cy="169331"/>
              </a:xfrm>
              <a:prstGeom prst="rect">
                <a:avLst/>
              </a:prstGeom>
            </p:spPr>
          </p:pic>
        </p:grpSp>
      </p:grpSp>
      <p:cxnSp>
        <p:nvCxnSpPr>
          <p:cNvPr id="149" name="Straight Arrow Connector 148">
            <a:extLst>
              <a:ext uri="{FF2B5EF4-FFF2-40B4-BE49-F238E27FC236}">
                <a16:creationId xmlns:a16="http://schemas.microsoft.com/office/drawing/2014/main" id="{38A9F289-544F-4493-A618-619A0E06EA61}"/>
              </a:ext>
            </a:extLst>
          </p:cNvPr>
          <p:cNvCxnSpPr>
            <a:cxnSpLocks/>
          </p:cNvCxnSpPr>
          <p:nvPr/>
        </p:nvCxnSpPr>
        <p:spPr>
          <a:xfrm flipV="1">
            <a:off x="1690524" y="4107355"/>
            <a:ext cx="0" cy="1267301"/>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2264DF20-0532-4014-BC62-E0479950C5BF}"/>
              </a:ext>
            </a:extLst>
          </p:cNvPr>
          <p:cNvCxnSpPr>
            <a:cxnSpLocks/>
          </p:cNvCxnSpPr>
          <p:nvPr/>
        </p:nvCxnSpPr>
        <p:spPr>
          <a:xfrm flipV="1">
            <a:off x="2101570" y="3893091"/>
            <a:ext cx="0" cy="1449727"/>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ACE18A18-C4FF-4469-BA1B-933D23077CF5}"/>
              </a:ext>
            </a:extLst>
          </p:cNvPr>
          <p:cNvCxnSpPr>
            <a:cxnSpLocks/>
          </p:cNvCxnSpPr>
          <p:nvPr/>
        </p:nvCxnSpPr>
        <p:spPr>
          <a:xfrm flipV="1">
            <a:off x="2515006" y="3687447"/>
            <a:ext cx="0" cy="1630857"/>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B038B2D7-ED5D-4545-A9F4-790C26F07667}"/>
              </a:ext>
            </a:extLst>
          </p:cNvPr>
          <p:cNvCxnSpPr>
            <a:cxnSpLocks/>
          </p:cNvCxnSpPr>
          <p:nvPr/>
        </p:nvCxnSpPr>
        <p:spPr>
          <a:xfrm flipV="1">
            <a:off x="2892144" y="3504649"/>
            <a:ext cx="0" cy="1781905"/>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9E904CA2-AFDA-4B25-A060-223CFD7DBBBC}"/>
              </a:ext>
            </a:extLst>
          </p:cNvPr>
          <p:cNvGrpSpPr/>
          <p:nvPr/>
        </p:nvGrpSpPr>
        <p:grpSpPr>
          <a:xfrm>
            <a:off x="152682" y="1058072"/>
            <a:ext cx="3883742" cy="1241605"/>
            <a:chOff x="3342755" y="1067340"/>
            <a:chExt cx="2512598" cy="1241605"/>
          </a:xfrm>
        </p:grpSpPr>
        <p:sp>
          <p:nvSpPr>
            <p:cNvPr id="235" name="Rectangle 234">
              <a:extLst>
                <a:ext uri="{FF2B5EF4-FFF2-40B4-BE49-F238E27FC236}">
                  <a16:creationId xmlns:a16="http://schemas.microsoft.com/office/drawing/2014/main" id="{464BFDBA-5C70-4BA0-8D64-AD8FDCA09330}"/>
                </a:ext>
              </a:extLst>
            </p:cNvPr>
            <p:cNvSpPr/>
            <p:nvPr/>
          </p:nvSpPr>
          <p:spPr>
            <a:xfrm>
              <a:off x="3358438" y="1280888"/>
              <a:ext cx="2496915" cy="1028057"/>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3" name="TextBox 232">
              <a:extLst>
                <a:ext uri="{FF2B5EF4-FFF2-40B4-BE49-F238E27FC236}">
                  <a16:creationId xmlns:a16="http://schemas.microsoft.com/office/drawing/2014/main" id="{AE407F5F-6969-4307-BCAB-82799F6BFA9E}"/>
                </a:ext>
              </a:extLst>
            </p:cNvPr>
            <p:cNvSpPr txBox="1"/>
            <p:nvPr/>
          </p:nvSpPr>
          <p:spPr>
            <a:xfrm>
              <a:off x="3342755" y="1313488"/>
              <a:ext cx="246485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Structured data</a:t>
              </a:r>
            </a:p>
            <a:p>
              <a:pPr marL="285750" indent="-285750">
                <a:buFont typeface="Arial" panose="020B0604020202020204" pitchFamily="34" charset="0"/>
                <a:buChar char="•"/>
              </a:pPr>
              <a:r>
                <a:rPr lang="en-US" sz="1400" dirty="0"/>
                <a:t>Used for BI, batch reporting, data visualization</a:t>
              </a:r>
            </a:p>
            <a:p>
              <a:pPr marL="285750" indent="-285750">
                <a:buFont typeface="Arial" panose="020B0604020202020204" pitchFamily="34" charset="0"/>
                <a:buChar char="•"/>
              </a:pPr>
              <a:r>
                <a:rPr lang="en-US" sz="1400" dirty="0"/>
                <a:t>Relational data captured from applications, transactional systems, operations databases</a:t>
              </a:r>
            </a:p>
          </p:txBody>
        </p:sp>
        <p:sp>
          <p:nvSpPr>
            <p:cNvPr id="8" name="Rounded Rectangle 51">
              <a:extLst>
                <a:ext uri="{FF2B5EF4-FFF2-40B4-BE49-F238E27FC236}">
                  <a16:creationId xmlns:a16="http://schemas.microsoft.com/office/drawing/2014/main" id="{EDC67ACF-325A-400A-95F7-DE56B4E507CE}"/>
                </a:ext>
              </a:extLst>
            </p:cNvPr>
            <p:cNvSpPr/>
            <p:nvPr/>
          </p:nvSpPr>
          <p:spPr>
            <a:xfrm>
              <a:off x="3348785" y="1067340"/>
              <a:ext cx="2506567"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Data Warehouse</a:t>
              </a:r>
            </a:p>
          </p:txBody>
        </p:sp>
      </p:grpSp>
      <p:grpSp>
        <p:nvGrpSpPr>
          <p:cNvPr id="254" name="Group 253">
            <a:extLst>
              <a:ext uri="{FF2B5EF4-FFF2-40B4-BE49-F238E27FC236}">
                <a16:creationId xmlns:a16="http://schemas.microsoft.com/office/drawing/2014/main" id="{E3A6D897-C78D-42B2-BB42-23C69156FC2F}"/>
              </a:ext>
            </a:extLst>
          </p:cNvPr>
          <p:cNvGrpSpPr/>
          <p:nvPr/>
        </p:nvGrpSpPr>
        <p:grpSpPr>
          <a:xfrm>
            <a:off x="172603" y="5004431"/>
            <a:ext cx="2794726" cy="1441039"/>
            <a:chOff x="3348785" y="1067340"/>
            <a:chExt cx="2794726" cy="1441039"/>
          </a:xfrm>
        </p:grpSpPr>
        <p:sp>
          <p:nvSpPr>
            <p:cNvPr id="255" name="Rectangle 254">
              <a:extLst>
                <a:ext uri="{FF2B5EF4-FFF2-40B4-BE49-F238E27FC236}">
                  <a16:creationId xmlns:a16="http://schemas.microsoft.com/office/drawing/2014/main" id="{C33C208D-F1D1-41C2-A85F-1398C77FE45A}"/>
                </a:ext>
              </a:extLst>
            </p:cNvPr>
            <p:cNvSpPr/>
            <p:nvPr/>
          </p:nvSpPr>
          <p:spPr>
            <a:xfrm>
              <a:off x="3358438" y="1280888"/>
              <a:ext cx="2777595" cy="1219692"/>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6" name="TextBox 255">
              <a:extLst>
                <a:ext uri="{FF2B5EF4-FFF2-40B4-BE49-F238E27FC236}">
                  <a16:creationId xmlns:a16="http://schemas.microsoft.com/office/drawing/2014/main" id="{0FF59D8D-79B2-47C2-9331-93542697ADC7}"/>
                </a:ext>
              </a:extLst>
            </p:cNvPr>
            <p:cNvSpPr txBox="1"/>
            <p:nvPr/>
          </p:nvSpPr>
          <p:spPr>
            <a:xfrm>
              <a:off x="3354814" y="1338828"/>
              <a:ext cx="278869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Structured data</a:t>
              </a:r>
            </a:p>
            <a:p>
              <a:pPr marL="285750" indent="-285750">
                <a:buFont typeface="Arial" panose="020B0604020202020204" pitchFamily="34" charset="0"/>
                <a:buChar char="•"/>
              </a:pPr>
              <a:r>
                <a:rPr lang="en-US" sz="1400" dirty="0"/>
                <a:t>Used by a particular department or business function to support analytics</a:t>
              </a:r>
            </a:p>
            <a:p>
              <a:pPr marL="285750" indent="-285750">
                <a:buFont typeface="Arial" panose="020B0604020202020204" pitchFamily="34" charset="0"/>
                <a:buChar char="•"/>
              </a:pPr>
              <a:r>
                <a:rPr lang="en-US" sz="1400" dirty="0"/>
                <a:t>Subsection of the warehouse</a:t>
              </a:r>
            </a:p>
          </p:txBody>
        </p:sp>
        <p:sp>
          <p:nvSpPr>
            <p:cNvPr id="257" name="Rounded Rectangle 51">
              <a:extLst>
                <a:ext uri="{FF2B5EF4-FFF2-40B4-BE49-F238E27FC236}">
                  <a16:creationId xmlns:a16="http://schemas.microsoft.com/office/drawing/2014/main" id="{0547C4AD-BBD2-4D47-9687-4920FBD3A818}"/>
                </a:ext>
              </a:extLst>
            </p:cNvPr>
            <p:cNvSpPr/>
            <p:nvPr/>
          </p:nvSpPr>
          <p:spPr>
            <a:xfrm>
              <a:off x="3348785" y="1067340"/>
              <a:ext cx="278869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Data Mart</a:t>
              </a:r>
            </a:p>
          </p:txBody>
        </p:sp>
      </p:grpSp>
      <p:cxnSp>
        <p:nvCxnSpPr>
          <p:cNvPr id="262" name="Straight Arrow Connector 261">
            <a:extLst>
              <a:ext uri="{FF2B5EF4-FFF2-40B4-BE49-F238E27FC236}">
                <a16:creationId xmlns:a16="http://schemas.microsoft.com/office/drawing/2014/main" id="{55727D21-664B-4DE2-9057-AB17A917A860}"/>
              </a:ext>
            </a:extLst>
          </p:cNvPr>
          <p:cNvCxnSpPr>
            <a:cxnSpLocks/>
          </p:cNvCxnSpPr>
          <p:nvPr/>
        </p:nvCxnSpPr>
        <p:spPr>
          <a:xfrm flipH="1">
            <a:off x="6010771" y="1199934"/>
            <a:ext cx="328315" cy="0"/>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4E5E159C-8A86-462F-BF3E-496C110D8C2C}"/>
              </a:ext>
            </a:extLst>
          </p:cNvPr>
          <p:cNvGrpSpPr/>
          <p:nvPr/>
        </p:nvGrpSpPr>
        <p:grpSpPr>
          <a:xfrm>
            <a:off x="6139918" y="1062815"/>
            <a:ext cx="2803597" cy="1253573"/>
            <a:chOff x="3348785" y="1067340"/>
            <a:chExt cx="2803597" cy="1253573"/>
          </a:xfrm>
        </p:grpSpPr>
        <p:sp>
          <p:nvSpPr>
            <p:cNvPr id="238" name="Rectangle 237">
              <a:extLst>
                <a:ext uri="{FF2B5EF4-FFF2-40B4-BE49-F238E27FC236}">
                  <a16:creationId xmlns:a16="http://schemas.microsoft.com/office/drawing/2014/main" id="{490339C3-83A5-4ABB-9B76-18A627D2553B}"/>
                </a:ext>
              </a:extLst>
            </p:cNvPr>
            <p:cNvSpPr/>
            <p:nvPr/>
          </p:nvSpPr>
          <p:spPr>
            <a:xfrm>
              <a:off x="3358438" y="1280888"/>
              <a:ext cx="2777595" cy="1040025"/>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9" name="TextBox 238">
              <a:extLst>
                <a:ext uri="{FF2B5EF4-FFF2-40B4-BE49-F238E27FC236}">
                  <a16:creationId xmlns:a16="http://schemas.microsoft.com/office/drawing/2014/main" id="{249E5234-40AE-4C4F-94A1-A1DFFB603834}"/>
                </a:ext>
              </a:extLst>
            </p:cNvPr>
            <p:cNvSpPr txBox="1"/>
            <p:nvPr/>
          </p:nvSpPr>
          <p:spPr>
            <a:xfrm>
              <a:off x="3363685" y="1366806"/>
              <a:ext cx="278869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Structured, normalized data</a:t>
              </a:r>
            </a:p>
            <a:p>
              <a:pPr marL="285750" indent="-285750">
                <a:buFont typeface="Arial" panose="020B0604020202020204" pitchFamily="34" charset="0"/>
                <a:buChar char="•"/>
              </a:pPr>
              <a:r>
                <a:rPr lang="en-US" sz="1400" dirty="0"/>
                <a:t>Used by applications to capture transactions</a:t>
              </a:r>
            </a:p>
            <a:p>
              <a:pPr marL="285750" indent="-285750">
                <a:buFont typeface="Arial" panose="020B0604020202020204" pitchFamily="34" charset="0"/>
                <a:buChar char="•"/>
              </a:pPr>
              <a:r>
                <a:rPr lang="en-US" sz="1400" dirty="0"/>
                <a:t>Single data source</a:t>
              </a:r>
            </a:p>
          </p:txBody>
        </p:sp>
        <p:sp>
          <p:nvSpPr>
            <p:cNvPr id="240" name="Rounded Rectangle 51">
              <a:extLst>
                <a:ext uri="{FF2B5EF4-FFF2-40B4-BE49-F238E27FC236}">
                  <a16:creationId xmlns:a16="http://schemas.microsoft.com/office/drawing/2014/main" id="{62845EE5-05EE-4D83-9D08-827E38CE1660}"/>
                </a:ext>
              </a:extLst>
            </p:cNvPr>
            <p:cNvSpPr/>
            <p:nvPr/>
          </p:nvSpPr>
          <p:spPr>
            <a:xfrm>
              <a:off x="3348785" y="1067340"/>
              <a:ext cx="278869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000000"/>
                  </a:solidFill>
                  <a:effectLst/>
                  <a:uLnTx/>
                  <a:uFillTx/>
                  <a:latin typeface="Calibri"/>
                  <a:ea typeface="+mn-ea"/>
                  <a:cs typeface="Calibri"/>
                </a:rPr>
                <a:t>Relational Database</a:t>
              </a:r>
            </a:p>
          </p:txBody>
        </p:sp>
      </p:grpSp>
      <p:cxnSp>
        <p:nvCxnSpPr>
          <p:cNvPr id="280" name="Straight Arrow Connector 279">
            <a:extLst>
              <a:ext uri="{FF2B5EF4-FFF2-40B4-BE49-F238E27FC236}">
                <a16:creationId xmlns:a16="http://schemas.microsoft.com/office/drawing/2014/main" id="{5B54302A-B94E-4EE7-824B-20AD7109FF04}"/>
              </a:ext>
            </a:extLst>
          </p:cNvPr>
          <p:cNvCxnSpPr>
            <a:cxnSpLocks/>
          </p:cNvCxnSpPr>
          <p:nvPr/>
        </p:nvCxnSpPr>
        <p:spPr>
          <a:xfrm>
            <a:off x="3670300" y="5246304"/>
            <a:ext cx="800325" cy="0"/>
          </a:xfrm>
          <a:prstGeom prst="straightConnector1">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120" name="Picture 119">
            <a:extLst>
              <a:ext uri="{FF2B5EF4-FFF2-40B4-BE49-F238E27FC236}">
                <a16:creationId xmlns:a16="http://schemas.microsoft.com/office/drawing/2014/main" id="{F45670A6-E298-40AD-8FD6-D6DD257F7DC2}"/>
              </a:ext>
            </a:extLst>
          </p:cNvPr>
          <p:cNvPicPr>
            <a:picLocks noChangeAspect="1"/>
          </p:cNvPicPr>
          <p:nvPr/>
        </p:nvPicPr>
        <p:blipFill>
          <a:blip r:embed="rId5"/>
          <a:stretch>
            <a:fillRect/>
          </a:stretch>
        </p:blipFill>
        <p:spPr>
          <a:xfrm>
            <a:off x="3673134" y="3413321"/>
            <a:ext cx="986509" cy="901952"/>
          </a:xfrm>
          <a:prstGeom prst="rect">
            <a:avLst/>
          </a:prstGeom>
        </p:spPr>
      </p:pic>
      <p:cxnSp>
        <p:nvCxnSpPr>
          <p:cNvPr id="246" name="Straight Arrow Connector 245">
            <a:extLst>
              <a:ext uri="{FF2B5EF4-FFF2-40B4-BE49-F238E27FC236}">
                <a16:creationId xmlns:a16="http://schemas.microsoft.com/office/drawing/2014/main" id="{A7E35406-460C-4286-99EC-14729062CE4E}"/>
              </a:ext>
            </a:extLst>
          </p:cNvPr>
          <p:cNvCxnSpPr>
            <a:cxnSpLocks/>
          </p:cNvCxnSpPr>
          <p:nvPr/>
        </p:nvCxnSpPr>
        <p:spPr>
          <a:xfrm flipV="1">
            <a:off x="3867262" y="3782691"/>
            <a:ext cx="0" cy="1435288"/>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42" name="Group 241">
            <a:extLst>
              <a:ext uri="{FF2B5EF4-FFF2-40B4-BE49-F238E27FC236}">
                <a16:creationId xmlns:a16="http://schemas.microsoft.com/office/drawing/2014/main" id="{E2C06879-CDD7-4184-955F-B9E71F04B702}"/>
              </a:ext>
            </a:extLst>
          </p:cNvPr>
          <p:cNvGrpSpPr/>
          <p:nvPr/>
        </p:nvGrpSpPr>
        <p:grpSpPr>
          <a:xfrm>
            <a:off x="3157762" y="5004431"/>
            <a:ext cx="2801457" cy="1448299"/>
            <a:chOff x="3348785" y="1067340"/>
            <a:chExt cx="2801457" cy="1448299"/>
          </a:xfrm>
        </p:grpSpPr>
        <p:sp>
          <p:nvSpPr>
            <p:cNvPr id="243" name="Rectangle 242">
              <a:extLst>
                <a:ext uri="{FF2B5EF4-FFF2-40B4-BE49-F238E27FC236}">
                  <a16:creationId xmlns:a16="http://schemas.microsoft.com/office/drawing/2014/main" id="{A851FAC9-54E9-4412-B290-2AF0BCDC7866}"/>
                </a:ext>
              </a:extLst>
            </p:cNvPr>
            <p:cNvSpPr/>
            <p:nvPr/>
          </p:nvSpPr>
          <p:spPr>
            <a:xfrm>
              <a:off x="3358438" y="1280889"/>
              <a:ext cx="2777595" cy="1220786"/>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4" name="TextBox 243">
              <a:extLst>
                <a:ext uri="{FF2B5EF4-FFF2-40B4-BE49-F238E27FC236}">
                  <a16:creationId xmlns:a16="http://schemas.microsoft.com/office/drawing/2014/main" id="{01D2CEB9-CE40-4107-A530-5B5C17341052}"/>
                </a:ext>
              </a:extLst>
            </p:cNvPr>
            <p:cNvSpPr txBox="1"/>
            <p:nvPr/>
          </p:nvSpPr>
          <p:spPr>
            <a:xfrm>
              <a:off x="3361545" y="1346088"/>
              <a:ext cx="278869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Structured data</a:t>
              </a:r>
            </a:p>
            <a:p>
              <a:pPr marL="285750" indent="-285750">
                <a:buFont typeface="Arial" panose="020B0604020202020204" pitchFamily="34" charset="0"/>
                <a:buChar char="•"/>
              </a:pPr>
              <a:r>
                <a:rPr lang="en-US" sz="1400" dirty="0"/>
                <a:t>Used in operations</a:t>
              </a:r>
            </a:p>
            <a:p>
              <a:pPr marL="285750" indent="-285750">
                <a:buFont typeface="Arial" panose="020B0604020202020204" pitchFamily="34" charset="0"/>
                <a:buChar char="•"/>
              </a:pPr>
              <a:r>
                <a:rPr lang="en-US" sz="1400" dirty="0"/>
                <a:t>Captured from enterprise applications, other sources</a:t>
              </a:r>
            </a:p>
            <a:p>
              <a:pPr marL="285750" indent="-285750">
                <a:buFont typeface="Arial" panose="020B0604020202020204" pitchFamily="34" charset="0"/>
                <a:buChar char="•"/>
              </a:pPr>
              <a:r>
                <a:rPr lang="en-US" sz="1400" dirty="0"/>
                <a:t>May feed into data warehouse</a:t>
              </a:r>
            </a:p>
          </p:txBody>
        </p:sp>
        <p:sp>
          <p:nvSpPr>
            <p:cNvPr id="245" name="Rounded Rectangle 51">
              <a:extLst>
                <a:ext uri="{FF2B5EF4-FFF2-40B4-BE49-F238E27FC236}">
                  <a16:creationId xmlns:a16="http://schemas.microsoft.com/office/drawing/2014/main" id="{56F2EE6F-861E-47A1-A3E0-21E778748239}"/>
                </a:ext>
              </a:extLst>
            </p:cNvPr>
            <p:cNvSpPr/>
            <p:nvPr/>
          </p:nvSpPr>
          <p:spPr>
            <a:xfrm>
              <a:off x="3348785" y="1067340"/>
              <a:ext cx="278869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Operational Data Store</a:t>
              </a:r>
            </a:p>
          </p:txBody>
        </p:sp>
      </p:grpSp>
      <p:pic>
        <p:nvPicPr>
          <p:cNvPr id="12" name="Picture 11" descr="A picture containing indoor, table&#10;&#10;Description automatically generated">
            <a:extLst>
              <a:ext uri="{FF2B5EF4-FFF2-40B4-BE49-F238E27FC236}">
                <a16:creationId xmlns:a16="http://schemas.microsoft.com/office/drawing/2014/main" id="{96C5DF9A-633C-4849-B3D6-DD3A77B587C7}"/>
              </a:ext>
            </a:extLst>
          </p:cNvPr>
          <p:cNvPicPr>
            <a:picLocks noChangeAspect="1"/>
          </p:cNvPicPr>
          <p:nvPr/>
        </p:nvPicPr>
        <p:blipFill rotWithShape="1">
          <a:blip r:embed="rId6"/>
          <a:srcRect l="1" r="42958"/>
          <a:stretch/>
        </p:blipFill>
        <p:spPr>
          <a:xfrm>
            <a:off x="6445876" y="1997885"/>
            <a:ext cx="2698123" cy="3607106"/>
          </a:xfrm>
          <a:prstGeom prst="rect">
            <a:avLst/>
          </a:prstGeom>
        </p:spPr>
      </p:pic>
      <p:grpSp>
        <p:nvGrpSpPr>
          <p:cNvPr id="50" name="Group 49">
            <a:extLst>
              <a:ext uri="{FF2B5EF4-FFF2-40B4-BE49-F238E27FC236}">
                <a16:creationId xmlns:a16="http://schemas.microsoft.com/office/drawing/2014/main" id="{FC62E1AC-046D-418B-B2A9-27C36E586527}"/>
              </a:ext>
            </a:extLst>
          </p:cNvPr>
          <p:cNvGrpSpPr/>
          <p:nvPr/>
        </p:nvGrpSpPr>
        <p:grpSpPr>
          <a:xfrm rot="21229090">
            <a:off x="8169026" y="4035740"/>
            <a:ext cx="414155" cy="308607"/>
            <a:chOff x="8224300" y="5727168"/>
            <a:chExt cx="610232" cy="454712"/>
          </a:xfrm>
        </p:grpSpPr>
        <p:sp>
          <p:nvSpPr>
            <p:cNvPr id="51" name="Oval 50">
              <a:extLst>
                <a:ext uri="{FF2B5EF4-FFF2-40B4-BE49-F238E27FC236}">
                  <a16:creationId xmlns:a16="http://schemas.microsoft.com/office/drawing/2014/main" id="{342E1E9A-890D-49FD-9281-A2E85252CD29}"/>
                </a:ext>
              </a:extLst>
            </p:cNvPr>
            <p:cNvSpPr/>
            <p:nvPr/>
          </p:nvSpPr>
          <p:spPr>
            <a:xfrm>
              <a:off x="8349039" y="5969035"/>
              <a:ext cx="426244" cy="1357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52" name="Oval 51">
              <a:extLst>
                <a:ext uri="{FF2B5EF4-FFF2-40B4-BE49-F238E27FC236}">
                  <a16:creationId xmlns:a16="http://schemas.microsoft.com/office/drawing/2014/main" id="{7A338253-AF01-4F3A-8EEF-51006A3FF6F2}"/>
                </a:ext>
              </a:extLst>
            </p:cNvPr>
            <p:cNvSpPr/>
            <p:nvPr/>
          </p:nvSpPr>
          <p:spPr>
            <a:xfrm>
              <a:off x="8289790" y="5933938"/>
              <a:ext cx="544742" cy="2168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53" name="Arc 52">
              <a:extLst>
                <a:ext uri="{FF2B5EF4-FFF2-40B4-BE49-F238E27FC236}">
                  <a16:creationId xmlns:a16="http://schemas.microsoft.com/office/drawing/2014/main" id="{A08D9263-4E6B-48D0-9A33-D274038240CA}"/>
                </a:ext>
              </a:extLst>
            </p:cNvPr>
            <p:cNvSpPr/>
            <p:nvPr/>
          </p:nvSpPr>
          <p:spPr>
            <a:xfrm>
              <a:off x="8224300" y="5912986"/>
              <a:ext cx="486985" cy="268894"/>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nvGrpSpPr>
            <p:cNvPr id="54" name="Group 53">
              <a:extLst>
                <a:ext uri="{FF2B5EF4-FFF2-40B4-BE49-F238E27FC236}">
                  <a16:creationId xmlns:a16="http://schemas.microsoft.com/office/drawing/2014/main" id="{B07DD6A6-CBDA-44AF-BEF4-92B114744E38}"/>
                </a:ext>
              </a:extLst>
            </p:cNvPr>
            <p:cNvGrpSpPr/>
            <p:nvPr/>
          </p:nvGrpSpPr>
          <p:grpSpPr>
            <a:xfrm>
              <a:off x="8411645" y="5727168"/>
              <a:ext cx="303268" cy="356533"/>
              <a:chOff x="7920419" y="5449271"/>
              <a:chExt cx="508851" cy="598224"/>
            </a:xfrm>
          </p:grpSpPr>
          <p:pic>
            <p:nvPicPr>
              <p:cNvPr id="55" name="Picture 54">
                <a:extLst>
                  <a:ext uri="{FF2B5EF4-FFF2-40B4-BE49-F238E27FC236}">
                    <a16:creationId xmlns:a16="http://schemas.microsoft.com/office/drawing/2014/main" id="{A33BDB12-A33E-4CBB-884F-7909CEAA3C79}"/>
                  </a:ext>
                </a:extLst>
              </p:cNvPr>
              <p:cNvPicPr>
                <a:picLocks noChangeAspect="1"/>
              </p:cNvPicPr>
              <p:nvPr/>
            </p:nvPicPr>
            <p:blipFill>
              <a:blip r:embed="rId4"/>
              <a:stretch>
                <a:fillRect/>
              </a:stretch>
            </p:blipFill>
            <p:spPr>
              <a:xfrm>
                <a:off x="7924169" y="5763375"/>
                <a:ext cx="505101" cy="284120"/>
              </a:xfrm>
              <a:prstGeom prst="rect">
                <a:avLst/>
              </a:prstGeom>
            </p:spPr>
          </p:pic>
          <p:pic>
            <p:nvPicPr>
              <p:cNvPr id="56" name="Picture 55">
                <a:extLst>
                  <a:ext uri="{FF2B5EF4-FFF2-40B4-BE49-F238E27FC236}">
                    <a16:creationId xmlns:a16="http://schemas.microsoft.com/office/drawing/2014/main" id="{291870D2-74E1-44C2-9B38-D6253BD87ECA}"/>
                  </a:ext>
                </a:extLst>
              </p:cNvPr>
              <p:cNvPicPr>
                <a:picLocks noChangeAspect="1"/>
              </p:cNvPicPr>
              <p:nvPr/>
            </p:nvPicPr>
            <p:blipFill>
              <a:blip r:embed="rId4"/>
              <a:stretch>
                <a:fillRect/>
              </a:stretch>
            </p:blipFill>
            <p:spPr>
              <a:xfrm>
                <a:off x="7920419" y="5606323"/>
                <a:ext cx="505101" cy="284120"/>
              </a:xfrm>
              <a:prstGeom prst="rect">
                <a:avLst/>
              </a:prstGeom>
            </p:spPr>
          </p:pic>
          <p:pic>
            <p:nvPicPr>
              <p:cNvPr id="57" name="Picture 56">
                <a:extLst>
                  <a:ext uri="{FF2B5EF4-FFF2-40B4-BE49-F238E27FC236}">
                    <a16:creationId xmlns:a16="http://schemas.microsoft.com/office/drawing/2014/main" id="{711837A6-4214-45C9-BB81-ED5CD8A4231F}"/>
                  </a:ext>
                </a:extLst>
              </p:cNvPr>
              <p:cNvPicPr>
                <a:picLocks noChangeAspect="1"/>
              </p:cNvPicPr>
              <p:nvPr/>
            </p:nvPicPr>
            <p:blipFill>
              <a:blip r:embed="rId4"/>
              <a:stretch>
                <a:fillRect/>
              </a:stretch>
            </p:blipFill>
            <p:spPr>
              <a:xfrm>
                <a:off x="7920420" y="5449271"/>
                <a:ext cx="505101" cy="284120"/>
              </a:xfrm>
              <a:prstGeom prst="rect">
                <a:avLst/>
              </a:prstGeom>
            </p:spPr>
          </p:pic>
        </p:grpSp>
      </p:grpSp>
      <p:grpSp>
        <p:nvGrpSpPr>
          <p:cNvPr id="58" name="Group 57">
            <a:extLst>
              <a:ext uri="{FF2B5EF4-FFF2-40B4-BE49-F238E27FC236}">
                <a16:creationId xmlns:a16="http://schemas.microsoft.com/office/drawing/2014/main" id="{37FDAAEE-F939-49B3-B7DA-C387B162A304}"/>
              </a:ext>
            </a:extLst>
          </p:cNvPr>
          <p:cNvGrpSpPr/>
          <p:nvPr/>
        </p:nvGrpSpPr>
        <p:grpSpPr>
          <a:xfrm>
            <a:off x="7342029" y="3542630"/>
            <a:ext cx="322165" cy="240060"/>
            <a:chOff x="8224300" y="5727168"/>
            <a:chExt cx="610232" cy="454712"/>
          </a:xfrm>
        </p:grpSpPr>
        <p:sp>
          <p:nvSpPr>
            <p:cNvPr id="59" name="Oval 58">
              <a:extLst>
                <a:ext uri="{FF2B5EF4-FFF2-40B4-BE49-F238E27FC236}">
                  <a16:creationId xmlns:a16="http://schemas.microsoft.com/office/drawing/2014/main" id="{5F382868-0018-4424-AE88-475EC46CFDB4}"/>
                </a:ext>
              </a:extLst>
            </p:cNvPr>
            <p:cNvSpPr/>
            <p:nvPr/>
          </p:nvSpPr>
          <p:spPr>
            <a:xfrm>
              <a:off x="8349039" y="5969035"/>
              <a:ext cx="426244" cy="1357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60" name="Oval 59">
              <a:extLst>
                <a:ext uri="{FF2B5EF4-FFF2-40B4-BE49-F238E27FC236}">
                  <a16:creationId xmlns:a16="http://schemas.microsoft.com/office/drawing/2014/main" id="{9590C313-07B0-4F88-8E15-AA22F7AB3178}"/>
                </a:ext>
              </a:extLst>
            </p:cNvPr>
            <p:cNvSpPr/>
            <p:nvPr/>
          </p:nvSpPr>
          <p:spPr>
            <a:xfrm>
              <a:off x="8289790" y="5933938"/>
              <a:ext cx="544742" cy="2168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61" name="Arc 60">
              <a:extLst>
                <a:ext uri="{FF2B5EF4-FFF2-40B4-BE49-F238E27FC236}">
                  <a16:creationId xmlns:a16="http://schemas.microsoft.com/office/drawing/2014/main" id="{D0C8DF7D-23D7-45EF-8913-2F5D0CF02383}"/>
                </a:ext>
              </a:extLst>
            </p:cNvPr>
            <p:cNvSpPr/>
            <p:nvPr/>
          </p:nvSpPr>
          <p:spPr>
            <a:xfrm>
              <a:off x="8224300" y="5912986"/>
              <a:ext cx="486985" cy="268894"/>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nvGrpSpPr>
            <p:cNvPr id="62" name="Group 61">
              <a:extLst>
                <a:ext uri="{FF2B5EF4-FFF2-40B4-BE49-F238E27FC236}">
                  <a16:creationId xmlns:a16="http://schemas.microsoft.com/office/drawing/2014/main" id="{03B7425D-DEE8-49AC-86EC-B68B6BF92A18}"/>
                </a:ext>
              </a:extLst>
            </p:cNvPr>
            <p:cNvGrpSpPr/>
            <p:nvPr/>
          </p:nvGrpSpPr>
          <p:grpSpPr>
            <a:xfrm>
              <a:off x="8411645" y="5727168"/>
              <a:ext cx="303268" cy="356533"/>
              <a:chOff x="7920419" y="5449271"/>
              <a:chExt cx="508851" cy="598224"/>
            </a:xfrm>
          </p:grpSpPr>
          <p:pic>
            <p:nvPicPr>
              <p:cNvPr id="63" name="Picture 62">
                <a:extLst>
                  <a:ext uri="{FF2B5EF4-FFF2-40B4-BE49-F238E27FC236}">
                    <a16:creationId xmlns:a16="http://schemas.microsoft.com/office/drawing/2014/main" id="{17BF0582-DFD7-4DFE-A68B-53647CB3BA6F}"/>
                  </a:ext>
                </a:extLst>
              </p:cNvPr>
              <p:cNvPicPr>
                <a:picLocks noChangeAspect="1"/>
              </p:cNvPicPr>
              <p:nvPr/>
            </p:nvPicPr>
            <p:blipFill>
              <a:blip r:embed="rId4"/>
              <a:stretch>
                <a:fillRect/>
              </a:stretch>
            </p:blipFill>
            <p:spPr>
              <a:xfrm>
                <a:off x="7924169" y="5763375"/>
                <a:ext cx="505101" cy="284120"/>
              </a:xfrm>
              <a:prstGeom prst="rect">
                <a:avLst/>
              </a:prstGeom>
            </p:spPr>
          </p:pic>
          <p:pic>
            <p:nvPicPr>
              <p:cNvPr id="64" name="Picture 63">
                <a:extLst>
                  <a:ext uri="{FF2B5EF4-FFF2-40B4-BE49-F238E27FC236}">
                    <a16:creationId xmlns:a16="http://schemas.microsoft.com/office/drawing/2014/main" id="{B0C5F98C-8D20-4846-8EA3-3F9DCF8E81C8}"/>
                  </a:ext>
                </a:extLst>
              </p:cNvPr>
              <p:cNvPicPr>
                <a:picLocks noChangeAspect="1"/>
              </p:cNvPicPr>
              <p:nvPr/>
            </p:nvPicPr>
            <p:blipFill>
              <a:blip r:embed="rId4"/>
              <a:stretch>
                <a:fillRect/>
              </a:stretch>
            </p:blipFill>
            <p:spPr>
              <a:xfrm>
                <a:off x="7920419" y="5606323"/>
                <a:ext cx="505101" cy="284120"/>
              </a:xfrm>
              <a:prstGeom prst="rect">
                <a:avLst/>
              </a:prstGeom>
            </p:spPr>
          </p:pic>
          <p:pic>
            <p:nvPicPr>
              <p:cNvPr id="65" name="Picture 64">
                <a:extLst>
                  <a:ext uri="{FF2B5EF4-FFF2-40B4-BE49-F238E27FC236}">
                    <a16:creationId xmlns:a16="http://schemas.microsoft.com/office/drawing/2014/main" id="{109F952E-D143-4CEB-A1D8-8B3FAD9AA030}"/>
                  </a:ext>
                </a:extLst>
              </p:cNvPr>
              <p:cNvPicPr>
                <a:picLocks noChangeAspect="1"/>
              </p:cNvPicPr>
              <p:nvPr/>
            </p:nvPicPr>
            <p:blipFill>
              <a:blip r:embed="rId4"/>
              <a:stretch>
                <a:fillRect/>
              </a:stretch>
            </p:blipFill>
            <p:spPr>
              <a:xfrm>
                <a:off x="7920420" y="5449271"/>
                <a:ext cx="505101" cy="284120"/>
              </a:xfrm>
              <a:prstGeom prst="rect">
                <a:avLst/>
              </a:prstGeom>
            </p:spPr>
          </p:pic>
        </p:grpSp>
      </p:grpSp>
      <p:grpSp>
        <p:nvGrpSpPr>
          <p:cNvPr id="66" name="Group 65">
            <a:extLst>
              <a:ext uri="{FF2B5EF4-FFF2-40B4-BE49-F238E27FC236}">
                <a16:creationId xmlns:a16="http://schemas.microsoft.com/office/drawing/2014/main" id="{7051B2F9-F75F-4847-BE62-7E76E2679D91}"/>
              </a:ext>
            </a:extLst>
          </p:cNvPr>
          <p:cNvGrpSpPr/>
          <p:nvPr/>
        </p:nvGrpSpPr>
        <p:grpSpPr>
          <a:xfrm rot="317496">
            <a:off x="7941454" y="3623524"/>
            <a:ext cx="390085" cy="290670"/>
            <a:chOff x="8224300" y="5727168"/>
            <a:chExt cx="610232" cy="454712"/>
          </a:xfrm>
        </p:grpSpPr>
        <p:sp>
          <p:nvSpPr>
            <p:cNvPr id="67" name="Oval 66">
              <a:extLst>
                <a:ext uri="{FF2B5EF4-FFF2-40B4-BE49-F238E27FC236}">
                  <a16:creationId xmlns:a16="http://schemas.microsoft.com/office/drawing/2014/main" id="{F5C32A04-C5F8-4047-B2F9-9E9ABD897D37}"/>
                </a:ext>
              </a:extLst>
            </p:cNvPr>
            <p:cNvSpPr/>
            <p:nvPr/>
          </p:nvSpPr>
          <p:spPr>
            <a:xfrm>
              <a:off x="8349039" y="5969035"/>
              <a:ext cx="426244" cy="1357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68" name="Oval 67">
              <a:extLst>
                <a:ext uri="{FF2B5EF4-FFF2-40B4-BE49-F238E27FC236}">
                  <a16:creationId xmlns:a16="http://schemas.microsoft.com/office/drawing/2014/main" id="{873AE04E-183E-4FBD-8D0D-62E33B2B04F8}"/>
                </a:ext>
              </a:extLst>
            </p:cNvPr>
            <p:cNvSpPr/>
            <p:nvPr/>
          </p:nvSpPr>
          <p:spPr>
            <a:xfrm>
              <a:off x="8289790" y="5933938"/>
              <a:ext cx="544742" cy="2168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69" name="Arc 68">
              <a:extLst>
                <a:ext uri="{FF2B5EF4-FFF2-40B4-BE49-F238E27FC236}">
                  <a16:creationId xmlns:a16="http://schemas.microsoft.com/office/drawing/2014/main" id="{40EB0503-0AC1-4B8E-AAD2-6D827C444B91}"/>
                </a:ext>
              </a:extLst>
            </p:cNvPr>
            <p:cNvSpPr/>
            <p:nvPr/>
          </p:nvSpPr>
          <p:spPr>
            <a:xfrm>
              <a:off x="8224300" y="5912986"/>
              <a:ext cx="486985" cy="268894"/>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nvGrpSpPr>
            <p:cNvPr id="70" name="Group 69">
              <a:extLst>
                <a:ext uri="{FF2B5EF4-FFF2-40B4-BE49-F238E27FC236}">
                  <a16:creationId xmlns:a16="http://schemas.microsoft.com/office/drawing/2014/main" id="{57F6A47E-1552-4C5D-A4A9-D5467FCA652C}"/>
                </a:ext>
              </a:extLst>
            </p:cNvPr>
            <p:cNvGrpSpPr/>
            <p:nvPr/>
          </p:nvGrpSpPr>
          <p:grpSpPr>
            <a:xfrm>
              <a:off x="8411645" y="5727168"/>
              <a:ext cx="303268" cy="356533"/>
              <a:chOff x="7920419" y="5449271"/>
              <a:chExt cx="508851" cy="598224"/>
            </a:xfrm>
          </p:grpSpPr>
          <p:pic>
            <p:nvPicPr>
              <p:cNvPr id="71" name="Picture 70">
                <a:extLst>
                  <a:ext uri="{FF2B5EF4-FFF2-40B4-BE49-F238E27FC236}">
                    <a16:creationId xmlns:a16="http://schemas.microsoft.com/office/drawing/2014/main" id="{A280590E-3081-4202-9FBE-4C18B3A31CBE}"/>
                  </a:ext>
                </a:extLst>
              </p:cNvPr>
              <p:cNvPicPr>
                <a:picLocks noChangeAspect="1"/>
              </p:cNvPicPr>
              <p:nvPr/>
            </p:nvPicPr>
            <p:blipFill>
              <a:blip r:embed="rId4"/>
              <a:stretch>
                <a:fillRect/>
              </a:stretch>
            </p:blipFill>
            <p:spPr>
              <a:xfrm>
                <a:off x="7924169" y="5763375"/>
                <a:ext cx="505101" cy="284120"/>
              </a:xfrm>
              <a:prstGeom prst="rect">
                <a:avLst/>
              </a:prstGeom>
            </p:spPr>
          </p:pic>
          <p:pic>
            <p:nvPicPr>
              <p:cNvPr id="72" name="Picture 71">
                <a:extLst>
                  <a:ext uri="{FF2B5EF4-FFF2-40B4-BE49-F238E27FC236}">
                    <a16:creationId xmlns:a16="http://schemas.microsoft.com/office/drawing/2014/main" id="{BCEBC372-8F9D-4580-A322-5AD73D7C0D00}"/>
                  </a:ext>
                </a:extLst>
              </p:cNvPr>
              <p:cNvPicPr>
                <a:picLocks noChangeAspect="1"/>
              </p:cNvPicPr>
              <p:nvPr/>
            </p:nvPicPr>
            <p:blipFill>
              <a:blip r:embed="rId4"/>
              <a:stretch>
                <a:fillRect/>
              </a:stretch>
            </p:blipFill>
            <p:spPr>
              <a:xfrm>
                <a:off x="7920419" y="5606323"/>
                <a:ext cx="505101" cy="284120"/>
              </a:xfrm>
              <a:prstGeom prst="rect">
                <a:avLst/>
              </a:prstGeom>
            </p:spPr>
          </p:pic>
          <p:pic>
            <p:nvPicPr>
              <p:cNvPr id="73" name="Picture 72">
                <a:extLst>
                  <a:ext uri="{FF2B5EF4-FFF2-40B4-BE49-F238E27FC236}">
                    <a16:creationId xmlns:a16="http://schemas.microsoft.com/office/drawing/2014/main" id="{C05C7D53-0E22-4BCF-9C85-006990281D84}"/>
                  </a:ext>
                </a:extLst>
              </p:cNvPr>
              <p:cNvPicPr>
                <a:picLocks noChangeAspect="1"/>
              </p:cNvPicPr>
              <p:nvPr/>
            </p:nvPicPr>
            <p:blipFill>
              <a:blip r:embed="rId4"/>
              <a:stretch>
                <a:fillRect/>
              </a:stretch>
            </p:blipFill>
            <p:spPr>
              <a:xfrm>
                <a:off x="7920420" y="5449271"/>
                <a:ext cx="505101" cy="284120"/>
              </a:xfrm>
              <a:prstGeom prst="rect">
                <a:avLst/>
              </a:prstGeom>
            </p:spPr>
          </p:pic>
        </p:grpSp>
      </p:grpSp>
      <p:grpSp>
        <p:nvGrpSpPr>
          <p:cNvPr id="108" name="Group 107">
            <a:extLst>
              <a:ext uri="{FF2B5EF4-FFF2-40B4-BE49-F238E27FC236}">
                <a16:creationId xmlns:a16="http://schemas.microsoft.com/office/drawing/2014/main" id="{8DE27F74-113B-4D35-BA5E-6357A3B89289}"/>
              </a:ext>
            </a:extLst>
          </p:cNvPr>
          <p:cNvGrpSpPr/>
          <p:nvPr/>
        </p:nvGrpSpPr>
        <p:grpSpPr>
          <a:xfrm rot="301086">
            <a:off x="8482698" y="3585504"/>
            <a:ext cx="297913" cy="253023"/>
            <a:chOff x="5018725" y="5508418"/>
            <a:chExt cx="299038" cy="253979"/>
          </a:xfrm>
        </p:grpSpPr>
        <p:pic>
          <p:nvPicPr>
            <p:cNvPr id="109" name="Picture 2" descr="Image result">
              <a:extLst>
                <a:ext uri="{FF2B5EF4-FFF2-40B4-BE49-F238E27FC236}">
                  <a16:creationId xmlns:a16="http://schemas.microsoft.com/office/drawing/2014/main" id="{EA560AD4-D8A4-40CD-BEC0-A56F56C05B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9460" y="5508418"/>
              <a:ext cx="207214" cy="228825"/>
            </a:xfrm>
            <a:prstGeom prst="rect">
              <a:avLst/>
            </a:prstGeom>
            <a:noFill/>
            <a:extLst>
              <a:ext uri="{909E8E84-426E-40DD-AFC4-6F175D3DCCD1}">
                <a14:hiddenFill xmlns:a14="http://schemas.microsoft.com/office/drawing/2010/main">
                  <a:solidFill>
                    <a:srgbClr val="FFFFFF"/>
                  </a:solidFill>
                </a14:hiddenFill>
              </a:ext>
            </a:extLst>
          </p:spPr>
        </p:pic>
        <p:sp>
          <p:nvSpPr>
            <p:cNvPr id="110" name="Oval 109">
              <a:extLst>
                <a:ext uri="{FF2B5EF4-FFF2-40B4-BE49-F238E27FC236}">
                  <a16:creationId xmlns:a16="http://schemas.microsoft.com/office/drawing/2014/main" id="{383D62D2-F8D5-4E8D-98CB-7A3E6EDFD87C}"/>
                </a:ext>
              </a:extLst>
            </p:cNvPr>
            <p:cNvSpPr/>
            <p:nvPr/>
          </p:nvSpPr>
          <p:spPr>
            <a:xfrm>
              <a:off x="5079851" y="5658095"/>
              <a:ext cx="208874" cy="66513"/>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1" name="Oval 110">
              <a:extLst>
                <a:ext uri="{FF2B5EF4-FFF2-40B4-BE49-F238E27FC236}">
                  <a16:creationId xmlns:a16="http://schemas.microsoft.com/office/drawing/2014/main" id="{7738B048-3518-421A-A440-D02691F10494}"/>
                </a:ext>
              </a:extLst>
            </p:cNvPr>
            <p:cNvSpPr/>
            <p:nvPr/>
          </p:nvSpPr>
          <p:spPr>
            <a:xfrm>
              <a:off x="5050820" y="5640897"/>
              <a:ext cx="266943" cy="106255"/>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2" name="Arc 111">
              <a:extLst>
                <a:ext uri="{FF2B5EF4-FFF2-40B4-BE49-F238E27FC236}">
                  <a16:creationId xmlns:a16="http://schemas.microsoft.com/office/drawing/2014/main" id="{21D24A68-A61E-440D-90E8-9CD69A53F584}"/>
                </a:ext>
              </a:extLst>
            </p:cNvPr>
            <p:cNvSpPr/>
            <p:nvPr/>
          </p:nvSpPr>
          <p:spPr>
            <a:xfrm>
              <a:off x="5018725" y="5630629"/>
              <a:ext cx="238640" cy="131768"/>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grpSp>
        <p:nvGrpSpPr>
          <p:cNvPr id="113" name="Group 112">
            <a:extLst>
              <a:ext uri="{FF2B5EF4-FFF2-40B4-BE49-F238E27FC236}">
                <a16:creationId xmlns:a16="http://schemas.microsoft.com/office/drawing/2014/main" id="{3EC40913-ECB0-4B86-9CB0-61B7F1D7D06C}"/>
              </a:ext>
            </a:extLst>
          </p:cNvPr>
          <p:cNvGrpSpPr/>
          <p:nvPr/>
        </p:nvGrpSpPr>
        <p:grpSpPr>
          <a:xfrm>
            <a:off x="6918533" y="3489936"/>
            <a:ext cx="203815" cy="173106"/>
            <a:chOff x="5018725" y="5508418"/>
            <a:chExt cx="299035" cy="253979"/>
          </a:xfrm>
        </p:grpSpPr>
        <p:pic>
          <p:nvPicPr>
            <p:cNvPr id="114" name="Picture 2" descr="Image result">
              <a:extLst>
                <a:ext uri="{FF2B5EF4-FFF2-40B4-BE49-F238E27FC236}">
                  <a16:creationId xmlns:a16="http://schemas.microsoft.com/office/drawing/2014/main" id="{8C72788A-7E25-4FDE-9803-088FB10B9F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9460" y="5508418"/>
              <a:ext cx="207214" cy="228825"/>
            </a:xfrm>
            <a:prstGeom prst="rect">
              <a:avLst/>
            </a:prstGeom>
            <a:noFill/>
            <a:extLst>
              <a:ext uri="{909E8E84-426E-40DD-AFC4-6F175D3DCCD1}">
                <a14:hiddenFill xmlns:a14="http://schemas.microsoft.com/office/drawing/2010/main">
                  <a:solidFill>
                    <a:srgbClr val="FFFFFF"/>
                  </a:solidFill>
                </a14:hiddenFill>
              </a:ext>
            </a:extLst>
          </p:spPr>
        </p:pic>
        <p:sp>
          <p:nvSpPr>
            <p:cNvPr id="115" name="Oval 114">
              <a:extLst>
                <a:ext uri="{FF2B5EF4-FFF2-40B4-BE49-F238E27FC236}">
                  <a16:creationId xmlns:a16="http://schemas.microsoft.com/office/drawing/2014/main" id="{BC81646B-9E4B-4389-82FA-E566624A164E}"/>
                </a:ext>
              </a:extLst>
            </p:cNvPr>
            <p:cNvSpPr/>
            <p:nvPr/>
          </p:nvSpPr>
          <p:spPr>
            <a:xfrm>
              <a:off x="5079851" y="5658095"/>
              <a:ext cx="208874" cy="66513"/>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6" name="Oval 115">
              <a:extLst>
                <a:ext uri="{FF2B5EF4-FFF2-40B4-BE49-F238E27FC236}">
                  <a16:creationId xmlns:a16="http://schemas.microsoft.com/office/drawing/2014/main" id="{4F7E09F6-0746-4EF5-A042-2E7093572C18}"/>
                </a:ext>
              </a:extLst>
            </p:cNvPr>
            <p:cNvSpPr/>
            <p:nvPr/>
          </p:nvSpPr>
          <p:spPr>
            <a:xfrm>
              <a:off x="5050817" y="5640897"/>
              <a:ext cx="266943" cy="106255"/>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17" name="Arc 116">
              <a:extLst>
                <a:ext uri="{FF2B5EF4-FFF2-40B4-BE49-F238E27FC236}">
                  <a16:creationId xmlns:a16="http://schemas.microsoft.com/office/drawing/2014/main" id="{B7063777-01FB-4E29-A94C-00B00E176E63}"/>
                </a:ext>
              </a:extLst>
            </p:cNvPr>
            <p:cNvSpPr/>
            <p:nvPr/>
          </p:nvSpPr>
          <p:spPr>
            <a:xfrm>
              <a:off x="5018725" y="5630629"/>
              <a:ext cx="238640" cy="131768"/>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grpSp>
        <p:nvGrpSpPr>
          <p:cNvPr id="49" name="Group 48">
            <a:extLst>
              <a:ext uri="{FF2B5EF4-FFF2-40B4-BE49-F238E27FC236}">
                <a16:creationId xmlns:a16="http://schemas.microsoft.com/office/drawing/2014/main" id="{B0C0EB77-2845-4164-92AF-63C7E28ABA63}"/>
              </a:ext>
            </a:extLst>
          </p:cNvPr>
          <p:cNvGrpSpPr/>
          <p:nvPr/>
        </p:nvGrpSpPr>
        <p:grpSpPr>
          <a:xfrm rot="295088">
            <a:off x="8299255" y="4234508"/>
            <a:ext cx="845155" cy="629763"/>
            <a:chOff x="8224300" y="5727168"/>
            <a:chExt cx="610232" cy="454712"/>
          </a:xfrm>
        </p:grpSpPr>
        <p:sp>
          <p:nvSpPr>
            <p:cNvPr id="45" name="Oval 44">
              <a:extLst>
                <a:ext uri="{FF2B5EF4-FFF2-40B4-BE49-F238E27FC236}">
                  <a16:creationId xmlns:a16="http://schemas.microsoft.com/office/drawing/2014/main" id="{04727AE9-1D6D-47F7-A650-8B33874FF1BE}"/>
                </a:ext>
              </a:extLst>
            </p:cNvPr>
            <p:cNvSpPr/>
            <p:nvPr/>
          </p:nvSpPr>
          <p:spPr>
            <a:xfrm>
              <a:off x="8349039" y="5969035"/>
              <a:ext cx="426244" cy="1357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Oval 45">
              <a:extLst>
                <a:ext uri="{FF2B5EF4-FFF2-40B4-BE49-F238E27FC236}">
                  <a16:creationId xmlns:a16="http://schemas.microsoft.com/office/drawing/2014/main" id="{F6AD652C-0313-427D-B4B1-D96BDE79478B}"/>
                </a:ext>
              </a:extLst>
            </p:cNvPr>
            <p:cNvSpPr/>
            <p:nvPr/>
          </p:nvSpPr>
          <p:spPr>
            <a:xfrm>
              <a:off x="8289790" y="5933938"/>
              <a:ext cx="544742" cy="216831"/>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48" name="Arc 47">
              <a:extLst>
                <a:ext uri="{FF2B5EF4-FFF2-40B4-BE49-F238E27FC236}">
                  <a16:creationId xmlns:a16="http://schemas.microsoft.com/office/drawing/2014/main" id="{BF02D324-CEB2-43B4-8488-FBA425720513}"/>
                </a:ext>
              </a:extLst>
            </p:cNvPr>
            <p:cNvSpPr/>
            <p:nvPr/>
          </p:nvSpPr>
          <p:spPr>
            <a:xfrm>
              <a:off x="8224300" y="5912986"/>
              <a:ext cx="486985" cy="268894"/>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nvGrpSpPr>
            <p:cNvPr id="32" name="Group 31">
              <a:extLst>
                <a:ext uri="{FF2B5EF4-FFF2-40B4-BE49-F238E27FC236}">
                  <a16:creationId xmlns:a16="http://schemas.microsoft.com/office/drawing/2014/main" id="{F113D15C-2ACD-42D6-A8ED-224E2B8EC8AB}"/>
                </a:ext>
              </a:extLst>
            </p:cNvPr>
            <p:cNvGrpSpPr/>
            <p:nvPr/>
          </p:nvGrpSpPr>
          <p:grpSpPr>
            <a:xfrm>
              <a:off x="8411645" y="5727168"/>
              <a:ext cx="303268" cy="356533"/>
              <a:chOff x="7920419" y="5449271"/>
              <a:chExt cx="508851" cy="598224"/>
            </a:xfrm>
          </p:grpSpPr>
          <p:pic>
            <p:nvPicPr>
              <p:cNvPr id="14" name="Picture 13">
                <a:extLst>
                  <a:ext uri="{FF2B5EF4-FFF2-40B4-BE49-F238E27FC236}">
                    <a16:creationId xmlns:a16="http://schemas.microsoft.com/office/drawing/2014/main" id="{19011324-BBD8-4B07-924E-129FF76A6779}"/>
                  </a:ext>
                </a:extLst>
              </p:cNvPr>
              <p:cNvPicPr>
                <a:picLocks noChangeAspect="1"/>
              </p:cNvPicPr>
              <p:nvPr/>
            </p:nvPicPr>
            <p:blipFill>
              <a:blip r:embed="rId4"/>
              <a:stretch>
                <a:fillRect/>
              </a:stretch>
            </p:blipFill>
            <p:spPr>
              <a:xfrm>
                <a:off x="7924169" y="5763375"/>
                <a:ext cx="505101" cy="284120"/>
              </a:xfrm>
              <a:prstGeom prst="rect">
                <a:avLst/>
              </a:prstGeom>
            </p:spPr>
          </p:pic>
          <p:pic>
            <p:nvPicPr>
              <p:cNvPr id="30" name="Picture 29">
                <a:extLst>
                  <a:ext uri="{FF2B5EF4-FFF2-40B4-BE49-F238E27FC236}">
                    <a16:creationId xmlns:a16="http://schemas.microsoft.com/office/drawing/2014/main" id="{2AF1CC50-3C80-4C95-B14D-18E05477798A}"/>
                  </a:ext>
                </a:extLst>
              </p:cNvPr>
              <p:cNvPicPr>
                <a:picLocks noChangeAspect="1"/>
              </p:cNvPicPr>
              <p:nvPr/>
            </p:nvPicPr>
            <p:blipFill>
              <a:blip r:embed="rId4"/>
              <a:stretch>
                <a:fillRect/>
              </a:stretch>
            </p:blipFill>
            <p:spPr>
              <a:xfrm>
                <a:off x="7920419" y="5606323"/>
                <a:ext cx="505101" cy="284120"/>
              </a:xfrm>
              <a:prstGeom prst="rect">
                <a:avLst/>
              </a:prstGeom>
            </p:spPr>
          </p:pic>
          <p:pic>
            <p:nvPicPr>
              <p:cNvPr id="31" name="Picture 30">
                <a:extLst>
                  <a:ext uri="{FF2B5EF4-FFF2-40B4-BE49-F238E27FC236}">
                    <a16:creationId xmlns:a16="http://schemas.microsoft.com/office/drawing/2014/main" id="{1B8257F8-6EF9-4395-99A2-4E4572821FD7}"/>
                  </a:ext>
                </a:extLst>
              </p:cNvPr>
              <p:cNvPicPr>
                <a:picLocks noChangeAspect="1"/>
              </p:cNvPicPr>
              <p:nvPr/>
            </p:nvPicPr>
            <p:blipFill>
              <a:blip r:embed="rId4"/>
              <a:stretch>
                <a:fillRect/>
              </a:stretch>
            </p:blipFill>
            <p:spPr>
              <a:xfrm>
                <a:off x="7920420" y="5449271"/>
                <a:ext cx="505101" cy="284120"/>
              </a:xfrm>
              <a:prstGeom prst="rect">
                <a:avLst/>
              </a:prstGeom>
            </p:spPr>
          </p:pic>
        </p:grpSp>
      </p:grpSp>
      <p:cxnSp>
        <p:nvCxnSpPr>
          <p:cNvPr id="230" name="Straight Arrow Connector 229">
            <a:extLst>
              <a:ext uri="{FF2B5EF4-FFF2-40B4-BE49-F238E27FC236}">
                <a16:creationId xmlns:a16="http://schemas.microsoft.com/office/drawing/2014/main" id="{1E1E297E-3FBA-474F-8B80-20EF0B48688D}"/>
              </a:ext>
            </a:extLst>
          </p:cNvPr>
          <p:cNvCxnSpPr>
            <a:cxnSpLocks/>
          </p:cNvCxnSpPr>
          <p:nvPr/>
        </p:nvCxnSpPr>
        <p:spPr>
          <a:xfrm flipV="1">
            <a:off x="6864511" y="4039869"/>
            <a:ext cx="0" cy="989237"/>
          </a:xfrm>
          <a:prstGeom prst="straightConnector1">
            <a:avLst/>
          </a:prstGeom>
          <a:ln w="1905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58" name="Group 257">
            <a:extLst>
              <a:ext uri="{FF2B5EF4-FFF2-40B4-BE49-F238E27FC236}">
                <a16:creationId xmlns:a16="http://schemas.microsoft.com/office/drawing/2014/main" id="{90F80C84-4AE7-49EC-94ED-89E4EFC4C97C}"/>
              </a:ext>
            </a:extLst>
          </p:cNvPr>
          <p:cNvGrpSpPr/>
          <p:nvPr/>
        </p:nvGrpSpPr>
        <p:grpSpPr>
          <a:xfrm>
            <a:off x="6149651" y="5004431"/>
            <a:ext cx="2794726" cy="1425433"/>
            <a:chOff x="3342755" y="1067340"/>
            <a:chExt cx="2794726" cy="1425433"/>
          </a:xfrm>
        </p:grpSpPr>
        <p:sp>
          <p:nvSpPr>
            <p:cNvPr id="259" name="Rectangle 258">
              <a:extLst>
                <a:ext uri="{FF2B5EF4-FFF2-40B4-BE49-F238E27FC236}">
                  <a16:creationId xmlns:a16="http://schemas.microsoft.com/office/drawing/2014/main" id="{13E7B0D0-FD70-4531-8263-999ECB380806}"/>
                </a:ext>
              </a:extLst>
            </p:cNvPr>
            <p:cNvSpPr/>
            <p:nvPr/>
          </p:nvSpPr>
          <p:spPr>
            <a:xfrm>
              <a:off x="3358438" y="1280889"/>
              <a:ext cx="2777595" cy="1211884"/>
            </a:xfrm>
            <a:prstGeom prst="rect">
              <a:avLst/>
            </a:prstGeom>
            <a:solidFill>
              <a:schemeClr val="bg1"/>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0" name="TextBox 259">
              <a:extLst>
                <a:ext uri="{FF2B5EF4-FFF2-40B4-BE49-F238E27FC236}">
                  <a16:creationId xmlns:a16="http://schemas.microsoft.com/office/drawing/2014/main" id="{0988782A-AFE5-4261-9D2C-B7922FFD047E}"/>
                </a:ext>
              </a:extLst>
            </p:cNvPr>
            <p:cNvSpPr txBox="1"/>
            <p:nvPr/>
          </p:nvSpPr>
          <p:spPr>
            <a:xfrm>
              <a:off x="3342755" y="1313488"/>
              <a:ext cx="278869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Widely varying data structure and sources</a:t>
              </a:r>
            </a:p>
            <a:p>
              <a:pPr marL="285750" indent="-285750">
                <a:buFont typeface="Arial" panose="020B0604020202020204" pitchFamily="34" charset="0"/>
                <a:buChar char="•"/>
              </a:pPr>
              <a:r>
                <a:rPr lang="en-US" sz="1400" dirty="0"/>
                <a:t>Used for ML, big data analytics, predictive analytics, data discovery</a:t>
              </a:r>
            </a:p>
          </p:txBody>
        </p:sp>
        <p:sp>
          <p:nvSpPr>
            <p:cNvPr id="261" name="Rounded Rectangle 51">
              <a:extLst>
                <a:ext uri="{FF2B5EF4-FFF2-40B4-BE49-F238E27FC236}">
                  <a16:creationId xmlns:a16="http://schemas.microsoft.com/office/drawing/2014/main" id="{94F36C8B-F278-465A-A022-96C0874B754C}"/>
                </a:ext>
              </a:extLst>
            </p:cNvPr>
            <p:cNvSpPr/>
            <p:nvPr/>
          </p:nvSpPr>
          <p:spPr>
            <a:xfrm>
              <a:off x="3348785" y="1067340"/>
              <a:ext cx="2788696"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cs typeface="Calibri"/>
                </a:rPr>
                <a:t>Data Lake</a:t>
              </a:r>
            </a:p>
          </p:txBody>
        </p:sp>
      </p:grpSp>
      <p:grpSp>
        <p:nvGrpSpPr>
          <p:cNvPr id="294" name="Group 293">
            <a:extLst>
              <a:ext uri="{FF2B5EF4-FFF2-40B4-BE49-F238E27FC236}">
                <a16:creationId xmlns:a16="http://schemas.microsoft.com/office/drawing/2014/main" id="{B273B3FC-EB19-4947-8FAE-32AFA12896B0}"/>
              </a:ext>
            </a:extLst>
          </p:cNvPr>
          <p:cNvGrpSpPr/>
          <p:nvPr/>
        </p:nvGrpSpPr>
        <p:grpSpPr>
          <a:xfrm rot="381443">
            <a:off x="8670269" y="3874177"/>
            <a:ext cx="363933" cy="309099"/>
            <a:chOff x="5018725" y="5508418"/>
            <a:chExt cx="299035" cy="253979"/>
          </a:xfrm>
        </p:grpSpPr>
        <p:pic>
          <p:nvPicPr>
            <p:cNvPr id="295" name="Picture 2" descr="Image result">
              <a:extLst>
                <a:ext uri="{FF2B5EF4-FFF2-40B4-BE49-F238E27FC236}">
                  <a16:creationId xmlns:a16="http://schemas.microsoft.com/office/drawing/2014/main" id="{518585BA-09A5-40DD-A28A-11620291DA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9460" y="5508418"/>
              <a:ext cx="207214" cy="228825"/>
            </a:xfrm>
            <a:prstGeom prst="rect">
              <a:avLst/>
            </a:prstGeom>
            <a:noFill/>
            <a:extLst>
              <a:ext uri="{909E8E84-426E-40DD-AFC4-6F175D3DCCD1}">
                <a14:hiddenFill xmlns:a14="http://schemas.microsoft.com/office/drawing/2010/main">
                  <a:solidFill>
                    <a:srgbClr val="FFFFFF"/>
                  </a:solidFill>
                </a14:hiddenFill>
              </a:ext>
            </a:extLst>
          </p:spPr>
        </p:pic>
        <p:sp>
          <p:nvSpPr>
            <p:cNvPr id="296" name="Oval 295">
              <a:extLst>
                <a:ext uri="{FF2B5EF4-FFF2-40B4-BE49-F238E27FC236}">
                  <a16:creationId xmlns:a16="http://schemas.microsoft.com/office/drawing/2014/main" id="{D8CD9B96-842C-4498-AFB9-4D00A9CCCC99}"/>
                </a:ext>
              </a:extLst>
            </p:cNvPr>
            <p:cNvSpPr/>
            <p:nvPr/>
          </p:nvSpPr>
          <p:spPr>
            <a:xfrm>
              <a:off x="5079851" y="5658095"/>
              <a:ext cx="208874" cy="66513"/>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97" name="Oval 296">
              <a:extLst>
                <a:ext uri="{FF2B5EF4-FFF2-40B4-BE49-F238E27FC236}">
                  <a16:creationId xmlns:a16="http://schemas.microsoft.com/office/drawing/2014/main" id="{4010A7AE-F5DB-4F20-85F3-9B92BA64A565}"/>
                </a:ext>
              </a:extLst>
            </p:cNvPr>
            <p:cNvSpPr/>
            <p:nvPr/>
          </p:nvSpPr>
          <p:spPr>
            <a:xfrm>
              <a:off x="5050817" y="5640897"/>
              <a:ext cx="266943" cy="106255"/>
            </a:xfrm>
            <a:prstGeom prst="ellipse">
              <a:avLst/>
            </a:prstGeom>
            <a:noFill/>
            <a:ln w="12700" cap="flat" cmpd="sng" algn="ctr">
              <a:solidFill>
                <a:schemeClr val="bg1">
                  <a:alpha val="34000"/>
                </a:schemeClr>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298" name="Arc 297">
              <a:extLst>
                <a:ext uri="{FF2B5EF4-FFF2-40B4-BE49-F238E27FC236}">
                  <a16:creationId xmlns:a16="http://schemas.microsoft.com/office/drawing/2014/main" id="{D9DC0877-2C10-452F-A879-5B9E808205CF}"/>
                </a:ext>
              </a:extLst>
            </p:cNvPr>
            <p:cNvSpPr/>
            <p:nvPr/>
          </p:nvSpPr>
          <p:spPr>
            <a:xfrm>
              <a:off x="5018725" y="5630629"/>
              <a:ext cx="238640" cy="131768"/>
            </a:xfrm>
            <a:prstGeom prst="arc">
              <a:avLst>
                <a:gd name="adj1" fmla="val 8306561"/>
                <a:gd name="adj2" fmla="val 15705056"/>
              </a:avLst>
            </a:prstGeom>
            <a:noFill/>
            <a:ln w="12700" cap="rnd" cmpd="sng" algn="ctr">
              <a:solidFill>
                <a:schemeClr val="bg1">
                  <a:alpha val="34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100" b="1" kern="0" dirty="0">
                <a:solidFill>
                  <a:srgbClr val="FF0000"/>
                </a:solidFill>
                <a:latin typeface="Arial"/>
              </a:endParaRPr>
            </a:p>
          </p:txBody>
        </p:sp>
      </p:grpSp>
      <p:sp>
        <p:nvSpPr>
          <p:cNvPr id="107" name="Footer Placeholder 2">
            <a:extLst>
              <a:ext uri="{FF2B5EF4-FFF2-40B4-BE49-F238E27FC236}">
                <a16:creationId xmlns:a16="http://schemas.microsoft.com/office/drawing/2014/main" id="{36EE139A-1005-4738-BEAD-1F176405BA4A}"/>
              </a:ext>
            </a:extLst>
          </p:cNvPr>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67150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4791EE-F75E-4ED6-BCB5-8011A53D5C57}"/>
              </a:ext>
            </a:extLst>
          </p:cNvPr>
          <p:cNvSpPr>
            <a:spLocks noGrp="1"/>
          </p:cNvSpPr>
          <p:nvPr>
            <p:ph type="sldNum" sz="quarter" idx="12"/>
          </p:nvPr>
        </p:nvSpPr>
        <p:spPr/>
        <p:txBody>
          <a:bodyPr/>
          <a:lstStyle/>
          <a:p>
            <a:fld id="{A8160BDD-7155-D744-B749-9730458604AD}" type="slidenum">
              <a:rPr lang="en-US" smtClean="0"/>
              <a:t>8</a:t>
            </a:fld>
            <a:endParaRPr lang="en-US" dirty="0"/>
          </a:p>
        </p:txBody>
      </p:sp>
      <p:sp>
        <p:nvSpPr>
          <p:cNvPr id="4" name="Content Placeholder 3">
            <a:extLst>
              <a:ext uri="{FF2B5EF4-FFF2-40B4-BE49-F238E27FC236}">
                <a16:creationId xmlns:a16="http://schemas.microsoft.com/office/drawing/2014/main" id="{B58AE3BC-E65D-4443-B82C-7F5B0EFC7346}"/>
              </a:ext>
            </a:extLst>
          </p:cNvPr>
          <p:cNvSpPr>
            <a:spLocks noGrp="1"/>
          </p:cNvSpPr>
          <p:nvPr>
            <p:ph idx="1"/>
          </p:nvPr>
        </p:nvSpPr>
        <p:spPr/>
        <p:txBody>
          <a:bodyPr/>
          <a:lstStyle/>
          <a:p>
            <a:r>
              <a:rPr lang="en-US" dirty="0"/>
              <a:t>University of California Irvine Machine Learning Repository</a:t>
            </a:r>
          </a:p>
          <a:p>
            <a:r>
              <a:rPr lang="en-US" dirty="0"/>
              <a:t>Kaggle Datasets</a:t>
            </a:r>
          </a:p>
          <a:p>
            <a:r>
              <a:rPr lang="en-US" dirty="0"/>
              <a:t>Amazon Datasets</a:t>
            </a:r>
          </a:p>
          <a:p>
            <a:r>
              <a:rPr lang="en-US" dirty="0"/>
              <a:t>Microsoft Research Open Data</a:t>
            </a:r>
          </a:p>
          <a:p>
            <a:r>
              <a:rPr lang="en-US" dirty="0"/>
              <a:t>Open Media Library (OpenML)</a:t>
            </a:r>
          </a:p>
          <a:p>
            <a:r>
              <a:rPr lang="en-US" dirty="0"/>
              <a:t>Government Repositories</a:t>
            </a:r>
          </a:p>
        </p:txBody>
      </p:sp>
      <p:sp>
        <p:nvSpPr>
          <p:cNvPr id="2" name="Title 1">
            <a:extLst>
              <a:ext uri="{FF2B5EF4-FFF2-40B4-BE49-F238E27FC236}">
                <a16:creationId xmlns:a16="http://schemas.microsoft.com/office/drawing/2014/main" id="{15BAFE03-7D86-471E-AAC7-E585642B8B10}"/>
              </a:ext>
            </a:extLst>
          </p:cNvPr>
          <p:cNvSpPr>
            <a:spLocks noGrp="1"/>
          </p:cNvSpPr>
          <p:nvPr>
            <p:ph type="title"/>
          </p:nvPr>
        </p:nvSpPr>
        <p:spPr/>
        <p:txBody>
          <a:bodyPr/>
          <a:lstStyle/>
          <a:p>
            <a:r>
              <a:rPr lang="en-US" dirty="0"/>
              <a:t>Open Datasets</a:t>
            </a:r>
          </a:p>
        </p:txBody>
      </p:sp>
      <p:pic>
        <p:nvPicPr>
          <p:cNvPr id="17" name="Picture 16" descr="Image result">
            <a:extLst>
              <a:ext uri="{FF2B5EF4-FFF2-40B4-BE49-F238E27FC236}">
                <a16:creationId xmlns:a16="http://schemas.microsoft.com/office/drawing/2014/main" id="{E61E1100-6FFB-4FC4-AAE9-D077A1AC60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9564" y="3067597"/>
            <a:ext cx="2673889" cy="295276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C80E887-C6CE-49CD-A736-C372E280057E}"/>
              </a:ext>
            </a:extLst>
          </p:cNvPr>
          <p:cNvSpPr/>
          <p:nvPr/>
        </p:nvSpPr>
        <p:spPr>
          <a:xfrm>
            <a:off x="7285219" y="4116876"/>
            <a:ext cx="954801" cy="1931499"/>
          </a:xfrm>
          <a:prstGeom prst="rect">
            <a:avLst/>
          </a:prstGeom>
          <a:gradFill>
            <a:gsLst>
              <a:gs pos="15000">
                <a:schemeClr val="bg1"/>
              </a:gs>
              <a:gs pos="100000">
                <a:schemeClr val="tx1"/>
              </a:gs>
              <a:gs pos="0">
                <a:schemeClr val="bg1"/>
              </a:gs>
            </a:gsLst>
            <a:lin ang="15600000" scaled="0"/>
          </a:gra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pic>
        <p:nvPicPr>
          <p:cNvPr id="18" name="Picture 17">
            <a:extLst>
              <a:ext uri="{FF2B5EF4-FFF2-40B4-BE49-F238E27FC236}">
                <a16:creationId xmlns:a16="http://schemas.microsoft.com/office/drawing/2014/main" id="{072DAE62-E528-4E35-A437-96ADD24529D6}"/>
              </a:ext>
            </a:extLst>
          </p:cNvPr>
          <p:cNvPicPr>
            <a:picLocks noChangeAspect="1"/>
          </p:cNvPicPr>
          <p:nvPr/>
        </p:nvPicPr>
        <p:blipFill>
          <a:blip r:embed="rId4"/>
          <a:stretch>
            <a:fillRect/>
          </a:stretch>
        </p:blipFill>
        <p:spPr>
          <a:xfrm>
            <a:off x="7285219" y="4119431"/>
            <a:ext cx="954801" cy="1814124"/>
          </a:xfrm>
          <a:prstGeom prst="rect">
            <a:avLst/>
          </a:prstGeom>
          <a:effectLst>
            <a:outerShdw blurRad="50800" dist="12700" dir="2700000" algn="tl" rotWithShape="0">
              <a:prstClr val="black">
                <a:alpha val="15000"/>
              </a:prstClr>
            </a:outerShdw>
          </a:effectLst>
        </p:spPr>
      </p:pic>
      <p:grpSp>
        <p:nvGrpSpPr>
          <p:cNvPr id="23" name="Group 22">
            <a:extLst>
              <a:ext uri="{FF2B5EF4-FFF2-40B4-BE49-F238E27FC236}">
                <a16:creationId xmlns:a16="http://schemas.microsoft.com/office/drawing/2014/main" id="{104504D3-2E35-482A-9ED1-53FA17EF0876}"/>
              </a:ext>
            </a:extLst>
          </p:cNvPr>
          <p:cNvGrpSpPr/>
          <p:nvPr/>
        </p:nvGrpSpPr>
        <p:grpSpPr>
          <a:xfrm>
            <a:off x="5987073" y="4430011"/>
            <a:ext cx="1155072" cy="1442388"/>
            <a:chOff x="5568092" y="4469833"/>
            <a:chExt cx="1155072" cy="1442388"/>
          </a:xfrm>
          <a:effectLst>
            <a:outerShdw blurRad="50800" dist="38100" dir="18900000" algn="bl" rotWithShape="0">
              <a:prstClr val="black">
                <a:alpha val="40000"/>
              </a:prstClr>
            </a:outerShdw>
          </a:effectLst>
        </p:grpSpPr>
        <p:sp>
          <p:nvSpPr>
            <p:cNvPr id="25" name="Rectangle 24">
              <a:extLst>
                <a:ext uri="{FF2B5EF4-FFF2-40B4-BE49-F238E27FC236}">
                  <a16:creationId xmlns:a16="http://schemas.microsoft.com/office/drawing/2014/main" id="{346D0890-6DB2-4CCF-8D52-6D1E2BBB5DDB}"/>
                </a:ext>
              </a:extLst>
            </p:cNvPr>
            <p:cNvSpPr/>
            <p:nvPr/>
          </p:nvSpPr>
          <p:spPr>
            <a:xfrm rot="20703659">
              <a:off x="6187440" y="4493244"/>
              <a:ext cx="68580" cy="1418977"/>
            </a:xfrm>
            <a:prstGeom prst="rect">
              <a:avLst/>
            </a:prstGeom>
            <a:solidFill>
              <a:schemeClr val="bg1">
                <a:lumMod val="85000"/>
              </a:schemeClr>
            </a:solidFill>
            <a:ln w="28575" cap="flat" cmpd="sng" algn="ctr">
              <a:noFill/>
              <a:prstDash val="solid"/>
            </a:ln>
            <a:effectLst>
              <a:outerShdw blurRad="50800" dist="38100" dir="18900000" algn="bl" rotWithShape="0">
                <a:prstClr val="black">
                  <a:alpha val="40000"/>
                </a:prstClr>
              </a:outerShdw>
            </a:effectLst>
          </p:spPr>
          <p:txBody>
            <a:bodyPr rtlCol="0" anchor="ctr"/>
            <a:lstStyle/>
            <a:p>
              <a:pPr algn="ctr" defTabSz="914400"/>
              <a:endParaRPr lang="en-US" sz="1100" b="1" kern="0" dirty="0">
                <a:solidFill>
                  <a:srgbClr val="FF0000"/>
                </a:solidFill>
                <a:latin typeface="Arial"/>
              </a:endParaRPr>
            </a:p>
          </p:txBody>
        </p:sp>
        <p:pic>
          <p:nvPicPr>
            <p:cNvPr id="27" name="Picture 26" descr="A black sign with white text&#10;&#10;Description automatically generated">
              <a:extLst>
                <a:ext uri="{FF2B5EF4-FFF2-40B4-BE49-F238E27FC236}">
                  <a16:creationId xmlns:a16="http://schemas.microsoft.com/office/drawing/2014/main" id="{80F7499E-B852-4A6F-8E3F-21C0805AD145}"/>
                </a:ext>
              </a:extLst>
            </p:cNvPr>
            <p:cNvPicPr>
              <a:picLocks noChangeAspect="1"/>
            </p:cNvPicPr>
            <p:nvPr/>
          </p:nvPicPr>
          <p:blipFill>
            <a:blip r:embed="rId5"/>
            <a:stretch>
              <a:fillRect/>
            </a:stretch>
          </p:blipFill>
          <p:spPr>
            <a:xfrm>
              <a:off x="5568092" y="4469833"/>
              <a:ext cx="1155072" cy="948137"/>
            </a:xfrm>
            <a:prstGeom prst="rect">
              <a:avLst/>
            </a:prstGeom>
          </p:spPr>
        </p:pic>
      </p:grpSp>
    </p:spTree>
    <p:extLst>
      <p:ext uri="{BB962C8B-B14F-4D97-AF65-F5344CB8AC3E}">
        <p14:creationId xmlns:p14="http://schemas.microsoft.com/office/powerpoint/2010/main" val="153945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B0629-CD1D-41D2-A706-DDC56B9EBF55}"/>
              </a:ext>
            </a:extLst>
          </p:cNvPr>
          <p:cNvSpPr>
            <a:spLocks noGrp="1"/>
          </p:cNvSpPr>
          <p:nvPr>
            <p:ph type="sldNum" sz="quarter" idx="12"/>
          </p:nvPr>
        </p:nvSpPr>
        <p:spPr/>
        <p:txBody>
          <a:bodyPr/>
          <a:lstStyle/>
          <a:p>
            <a:fld id="{A8160BDD-7155-D744-B749-9730458604AD}" type="slidenum">
              <a:rPr lang="en-US" smtClean="0"/>
              <a:pPr/>
              <a:t>9</a:t>
            </a:fld>
            <a:endParaRPr lang="en-US" dirty="0"/>
          </a:p>
        </p:txBody>
      </p:sp>
      <p:sp>
        <p:nvSpPr>
          <p:cNvPr id="3" name="Content Placeholder 2">
            <a:extLst>
              <a:ext uri="{FF2B5EF4-FFF2-40B4-BE49-F238E27FC236}">
                <a16:creationId xmlns:a16="http://schemas.microsoft.com/office/drawing/2014/main" id="{B4322F3D-4C9C-4500-ABAD-E23E045C882C}"/>
              </a:ext>
            </a:extLst>
          </p:cNvPr>
          <p:cNvSpPr>
            <a:spLocks noGrp="1"/>
          </p:cNvSpPr>
          <p:nvPr>
            <p:ph idx="1"/>
          </p:nvPr>
        </p:nvSpPr>
        <p:spPr/>
        <p:txBody>
          <a:bodyPr/>
          <a:lstStyle/>
          <a:p>
            <a:r>
              <a:rPr lang="en-US" dirty="0"/>
              <a:t>Identify what you want to predict, so you can decide what data you need to collect.</a:t>
            </a:r>
          </a:p>
          <a:p>
            <a:r>
              <a:rPr lang="en-US" dirty="0"/>
              <a:t>Consider all data sources within your organization.</a:t>
            </a:r>
          </a:p>
          <a:p>
            <a:r>
              <a:rPr lang="en-US" dirty="0"/>
              <a:t>Consider using third-party data when you don't have your own data.</a:t>
            </a:r>
          </a:p>
          <a:p>
            <a:r>
              <a:rPr lang="en-US" dirty="0"/>
              <a:t>Establish repeatable mechanisms for collecting data.</a:t>
            </a:r>
          </a:p>
          <a:p>
            <a:r>
              <a:rPr lang="en-US" dirty="0"/>
              <a:t>Collect "right data," not necessarily "big data."</a:t>
            </a:r>
          </a:p>
        </p:txBody>
      </p:sp>
      <p:sp>
        <p:nvSpPr>
          <p:cNvPr id="4" name="Title 3">
            <a:extLst>
              <a:ext uri="{FF2B5EF4-FFF2-40B4-BE49-F238E27FC236}">
                <a16:creationId xmlns:a16="http://schemas.microsoft.com/office/drawing/2014/main" id="{FC69F759-6C7F-4B35-BC8C-F0C70CEBFBD5}"/>
              </a:ext>
            </a:extLst>
          </p:cNvPr>
          <p:cNvSpPr>
            <a:spLocks noGrp="1"/>
          </p:cNvSpPr>
          <p:nvPr>
            <p:ph type="title"/>
          </p:nvPr>
        </p:nvSpPr>
        <p:spPr/>
        <p:txBody>
          <a:bodyPr/>
          <a:lstStyle/>
          <a:p>
            <a:r>
              <a:rPr lang="en-US" dirty="0"/>
              <a:t>Select a Machine Learning Dataset</a:t>
            </a:r>
          </a:p>
        </p:txBody>
      </p:sp>
      <p:pic>
        <p:nvPicPr>
          <p:cNvPr id="5" name="Picture 4" descr="Image result for checklist png">
            <a:extLst>
              <a:ext uri="{FF2B5EF4-FFF2-40B4-BE49-F238E27FC236}">
                <a16:creationId xmlns:a16="http://schemas.microsoft.com/office/drawing/2014/main" id="{5C90C768-72C3-4A57-A834-3EB5C4F2D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21173"/>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CNX_OV_Template</Template>
  <TotalTime>2233</TotalTime>
  <Words>5533</Words>
  <Application>Microsoft Office PowerPoint</Application>
  <PresentationFormat>On-screen Show (4:3)</PresentationFormat>
  <Paragraphs>838</Paragraphs>
  <Slides>65</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Courier New</vt:lpstr>
      <vt:lpstr>Times New Roman</vt:lpstr>
      <vt:lpstr>CNX</vt:lpstr>
      <vt:lpstr>Collecting and Refining the Dataset</vt:lpstr>
      <vt:lpstr>PowerPoint Presentation</vt:lpstr>
      <vt:lpstr>Machine Learning Datasets</vt:lpstr>
      <vt:lpstr>Structure of Data</vt:lpstr>
      <vt:lpstr>Terms Describing Portions of Data</vt:lpstr>
      <vt:lpstr>Data Quality Issues</vt:lpstr>
      <vt:lpstr>Data Sources</vt:lpstr>
      <vt:lpstr>Open Datasets</vt:lpstr>
      <vt:lpstr>Select a Machine Learning Dataset</vt:lpstr>
      <vt:lpstr>Activity: Examining the Structure of a Machine Learning Dataset</vt:lpstr>
      <vt:lpstr>Extract, Transform, and Load (ETL)</vt:lpstr>
      <vt:lpstr>Machine Learning Pipeline</vt:lpstr>
      <vt:lpstr>ML Software Environments</vt:lpstr>
      <vt:lpstr>Use Python to Load a Dataset</vt:lpstr>
      <vt:lpstr>Activity: Loading the Dataset</vt:lpstr>
      <vt:lpstr>PowerPoint Presentation</vt:lpstr>
      <vt:lpstr>Dataset Structure</vt:lpstr>
      <vt:lpstr>Use Python to Summarize Data</vt:lpstr>
      <vt:lpstr>Activity: Exploring the General Structure of the Dataset</vt:lpstr>
      <vt:lpstr>Normal Distribution</vt:lpstr>
      <vt:lpstr>Non-Normal Distributions</vt:lpstr>
      <vt:lpstr>Descriptive Statistical Analysis</vt:lpstr>
      <vt:lpstr>Central Tendency</vt:lpstr>
      <vt:lpstr>When to Use Different Measures of Central Tendency</vt:lpstr>
      <vt:lpstr>Variability</vt:lpstr>
      <vt:lpstr>Range Measures</vt:lpstr>
      <vt:lpstr>Variance and Standard Deviation</vt:lpstr>
      <vt:lpstr>Calculation of Variance</vt:lpstr>
      <vt:lpstr>Variance in a Sample Set</vt:lpstr>
      <vt:lpstr>Calculation of Standard Deviation</vt:lpstr>
      <vt:lpstr>Skewness</vt:lpstr>
      <vt:lpstr>Skewness Measures</vt:lpstr>
      <vt:lpstr>Kurtosis</vt:lpstr>
      <vt:lpstr>Calculation of Kurtosis</vt:lpstr>
      <vt:lpstr>Statistical Moments</vt:lpstr>
      <vt:lpstr>Correlation Coefficient</vt:lpstr>
      <vt:lpstr>Calculation of Pearson's Correlation Coefficient</vt:lpstr>
      <vt:lpstr>Identify Noise within a Dataset</vt:lpstr>
      <vt:lpstr>Reveal Outliers in a Dataset</vt:lpstr>
      <vt:lpstr>Use Python to Analyze Correlations</vt:lpstr>
      <vt:lpstr>Activity: Analyzing a Dataset Using Statistical Measures</vt:lpstr>
      <vt:lpstr>PowerPoint Presentation</vt:lpstr>
      <vt:lpstr>Visualizations</vt:lpstr>
      <vt:lpstr>Histogram</vt:lpstr>
      <vt:lpstr>Box Plot</vt:lpstr>
      <vt:lpstr>Scatterplot</vt:lpstr>
      <vt:lpstr>Geographical Maps</vt:lpstr>
      <vt:lpstr>Heat Maps</vt:lpstr>
      <vt:lpstr>Use Python to Generate Visualizations</vt:lpstr>
      <vt:lpstr>Activity: Analyzing a Dataset Using Visualizations</vt:lpstr>
      <vt:lpstr>PowerPoint Presentation</vt:lpstr>
      <vt:lpstr>Data Preparation</vt:lpstr>
      <vt:lpstr>Data Types</vt:lpstr>
      <vt:lpstr>Operations You Can Perform on Different Types of Data</vt:lpstr>
      <vt:lpstr>Continuous vs. Discrete Variables</vt:lpstr>
      <vt:lpstr>Data Encoding</vt:lpstr>
      <vt:lpstr>Dimensionality Reduction</vt:lpstr>
      <vt:lpstr>Impute Missing Values</vt:lpstr>
      <vt:lpstr>Duplicates</vt:lpstr>
      <vt:lpstr>Normalization and Standardization</vt:lpstr>
      <vt:lpstr>Summarization</vt:lpstr>
      <vt:lpstr>Holdout Method</vt:lpstr>
      <vt:lpstr>Split the Training and Testing Data</vt:lpstr>
      <vt:lpstr>Activity: Splitting the Training and Testing Datasets and Labels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Collecting and Refining the Dataset</dc:title>
  <dc:creator>Brian Wilson</dc:creator>
  <cp:lastModifiedBy>Michelle Farney</cp:lastModifiedBy>
  <cp:revision>166</cp:revision>
  <dcterms:created xsi:type="dcterms:W3CDTF">2019-10-24T16:21:08Z</dcterms:created>
  <dcterms:modified xsi:type="dcterms:W3CDTF">2020-01-31T13:47:01Z</dcterms:modified>
</cp:coreProperties>
</file>